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9" r:id="rId3"/>
    <p:sldId id="257" r:id="rId4"/>
    <p:sldId id="259" r:id="rId5"/>
    <p:sldId id="260" r:id="rId6"/>
    <p:sldId id="270" r:id="rId7"/>
    <p:sldId id="272" r:id="rId8"/>
    <p:sldId id="261" r:id="rId9"/>
    <p:sldId id="262" r:id="rId10"/>
    <p:sldId id="271" r:id="rId11"/>
    <p:sldId id="263" r:id="rId12"/>
    <p:sldId id="264" r:id="rId13"/>
    <p:sldId id="265" r:id="rId14"/>
    <p:sldId id="266" r:id="rId15"/>
    <p:sldId id="267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4660"/>
  </p:normalViewPr>
  <p:slideViewPr>
    <p:cSldViewPr snapToGrid="0">
      <p:cViewPr varScale="1">
        <p:scale>
          <a:sx n="96" d="100"/>
          <a:sy n="96" d="100"/>
        </p:scale>
        <p:origin x="176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4C0834-DF01-144E-BF89-887021500CE8}" type="doc">
      <dgm:prSet loTypeId="urn:microsoft.com/office/officeart/2005/8/layout/arrow6" loCatId="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1C9B9A99-41DB-1E47-BC39-CD74AF2BA449}">
      <dgm:prSet phldrT="[Text]" custT="1"/>
      <dgm:spPr/>
      <dgm:t>
        <a:bodyPr/>
        <a:lstStyle/>
        <a:p>
          <a:r>
            <a:rPr lang="en-US" sz="2000" dirty="0"/>
            <a:t>Before</a:t>
          </a:r>
          <a:br>
            <a:rPr lang="en-US" sz="2000" dirty="0"/>
          </a:br>
          <a:r>
            <a:rPr lang="en-US" sz="2000" dirty="0" err="1"/>
            <a:t>従来</a:t>
          </a:r>
          <a:endParaRPr lang="en-US" sz="2000" dirty="0"/>
        </a:p>
      </dgm:t>
    </dgm:pt>
    <dgm:pt modelId="{1D6FE640-09B0-F243-B7BB-4D296078E424}" type="parTrans" cxnId="{4D24B825-CCB1-3549-9398-C7CDD18FF2D6}">
      <dgm:prSet/>
      <dgm:spPr/>
      <dgm:t>
        <a:bodyPr/>
        <a:lstStyle/>
        <a:p>
          <a:endParaRPr lang="en-US"/>
        </a:p>
      </dgm:t>
    </dgm:pt>
    <dgm:pt modelId="{FD2577AF-C77A-824F-BAEE-2DA0287FD778}" type="sibTrans" cxnId="{4D24B825-CCB1-3549-9398-C7CDD18FF2D6}">
      <dgm:prSet/>
      <dgm:spPr/>
      <dgm:t>
        <a:bodyPr/>
        <a:lstStyle/>
        <a:p>
          <a:endParaRPr lang="en-US"/>
        </a:p>
      </dgm:t>
    </dgm:pt>
    <dgm:pt modelId="{8C732436-3171-F447-B31F-42D172CFE864}">
      <dgm:prSet phldrT="[Text]" custT="1"/>
      <dgm:spPr/>
      <dgm:t>
        <a:bodyPr/>
        <a:lstStyle/>
        <a:p>
          <a:r>
            <a:rPr lang="en-US" sz="2000" b="1" dirty="0">
              <a:solidFill>
                <a:srgbClr val="FF0000"/>
              </a:solidFill>
            </a:rPr>
            <a:t>KAIZEN</a:t>
          </a:r>
          <a:br>
            <a:rPr lang="en-US" sz="2000" dirty="0">
              <a:solidFill>
                <a:srgbClr val="FF0000"/>
              </a:solidFill>
            </a:rPr>
          </a:br>
          <a:r>
            <a:rPr lang="en-US" sz="2000" dirty="0" err="1">
              <a:solidFill>
                <a:srgbClr val="FF0000"/>
              </a:solidFill>
            </a:rPr>
            <a:t>改善</a:t>
          </a:r>
          <a:endParaRPr lang="en-US" sz="2000" dirty="0">
            <a:solidFill>
              <a:srgbClr val="FF0000"/>
            </a:solidFill>
          </a:endParaRPr>
        </a:p>
      </dgm:t>
    </dgm:pt>
    <dgm:pt modelId="{3994601A-EC3A-624F-9A77-FE58A274042F}" type="parTrans" cxnId="{C4F7A4CF-64C4-3C45-860F-ADCA8EA6A3B6}">
      <dgm:prSet/>
      <dgm:spPr/>
      <dgm:t>
        <a:bodyPr/>
        <a:lstStyle/>
        <a:p>
          <a:endParaRPr lang="en-US"/>
        </a:p>
      </dgm:t>
    </dgm:pt>
    <dgm:pt modelId="{78E0A063-A5EF-094F-AFDC-737970F3AD6D}" type="sibTrans" cxnId="{C4F7A4CF-64C4-3C45-860F-ADCA8EA6A3B6}">
      <dgm:prSet/>
      <dgm:spPr/>
      <dgm:t>
        <a:bodyPr/>
        <a:lstStyle/>
        <a:p>
          <a:endParaRPr lang="en-US"/>
        </a:p>
      </dgm:t>
    </dgm:pt>
    <dgm:pt modelId="{5B008521-4F57-A54A-A3D4-A53344FF344D}" type="pres">
      <dgm:prSet presAssocID="{AC4C0834-DF01-144E-BF89-887021500CE8}" presName="compositeShape" presStyleCnt="0">
        <dgm:presLayoutVars>
          <dgm:chMax val="2"/>
          <dgm:dir/>
          <dgm:resizeHandles val="exact"/>
        </dgm:presLayoutVars>
      </dgm:prSet>
      <dgm:spPr/>
    </dgm:pt>
    <dgm:pt modelId="{7E81FF3E-C4A1-0A49-8A13-6799AD9EE18E}" type="pres">
      <dgm:prSet presAssocID="{AC4C0834-DF01-144E-BF89-887021500CE8}" presName="ribbon" presStyleLbl="node1" presStyleIdx="0" presStyleCnt="1" custAng="20336774" custScaleX="84348" custScaleY="62518" custLinFactNeighborX="-7335" custLinFactNeighborY="29733"/>
      <dgm:spPr/>
    </dgm:pt>
    <dgm:pt modelId="{842E06BF-C50D-3D41-A81A-FADE57269002}" type="pres">
      <dgm:prSet presAssocID="{AC4C0834-DF01-144E-BF89-887021500CE8}" presName="leftArrowText" presStyleLbl="node1" presStyleIdx="0" presStyleCnt="1" custLinFactY="20971" custLinFactNeighborX="5918" custLinFactNeighborY="100000">
        <dgm:presLayoutVars>
          <dgm:chMax val="0"/>
          <dgm:bulletEnabled val="1"/>
        </dgm:presLayoutVars>
      </dgm:prSet>
      <dgm:spPr/>
    </dgm:pt>
    <dgm:pt modelId="{CF3846B2-3B50-0346-BA5E-2DF3B2EC0043}" type="pres">
      <dgm:prSet presAssocID="{AC4C0834-DF01-144E-BF89-887021500CE8}" presName="rightArrowText" presStyleLbl="node1" presStyleIdx="0" presStyleCnt="1" custLinFactNeighborX="-24664" custLinFactNeighborY="-9410">
        <dgm:presLayoutVars>
          <dgm:chMax val="0"/>
          <dgm:bulletEnabled val="1"/>
        </dgm:presLayoutVars>
      </dgm:prSet>
      <dgm:spPr/>
    </dgm:pt>
  </dgm:ptLst>
  <dgm:cxnLst>
    <dgm:cxn modelId="{2BD6F604-471C-CE47-B8AC-50F997EA5635}" type="presOf" srcId="{1C9B9A99-41DB-1E47-BC39-CD74AF2BA449}" destId="{842E06BF-C50D-3D41-A81A-FADE57269002}" srcOrd="0" destOrd="0" presId="urn:microsoft.com/office/officeart/2005/8/layout/arrow6"/>
    <dgm:cxn modelId="{4D24B825-CCB1-3549-9398-C7CDD18FF2D6}" srcId="{AC4C0834-DF01-144E-BF89-887021500CE8}" destId="{1C9B9A99-41DB-1E47-BC39-CD74AF2BA449}" srcOrd="0" destOrd="0" parTransId="{1D6FE640-09B0-F243-B7BB-4D296078E424}" sibTransId="{FD2577AF-C77A-824F-BAEE-2DA0287FD778}"/>
    <dgm:cxn modelId="{07F8394B-2B0D-4347-8433-98382D57E1B6}" type="presOf" srcId="{AC4C0834-DF01-144E-BF89-887021500CE8}" destId="{5B008521-4F57-A54A-A3D4-A53344FF344D}" srcOrd="0" destOrd="0" presId="urn:microsoft.com/office/officeart/2005/8/layout/arrow6"/>
    <dgm:cxn modelId="{FE88B67E-2532-024A-AAA6-0D4F4542C3B5}" type="presOf" srcId="{8C732436-3171-F447-B31F-42D172CFE864}" destId="{CF3846B2-3B50-0346-BA5E-2DF3B2EC0043}" srcOrd="0" destOrd="0" presId="urn:microsoft.com/office/officeart/2005/8/layout/arrow6"/>
    <dgm:cxn modelId="{C4F7A4CF-64C4-3C45-860F-ADCA8EA6A3B6}" srcId="{AC4C0834-DF01-144E-BF89-887021500CE8}" destId="{8C732436-3171-F447-B31F-42D172CFE864}" srcOrd="1" destOrd="0" parTransId="{3994601A-EC3A-624F-9A77-FE58A274042F}" sibTransId="{78E0A063-A5EF-094F-AFDC-737970F3AD6D}"/>
    <dgm:cxn modelId="{4BCF859D-33BC-3A45-9672-F8F38412AF18}" type="presParOf" srcId="{5B008521-4F57-A54A-A3D4-A53344FF344D}" destId="{7E81FF3E-C4A1-0A49-8A13-6799AD9EE18E}" srcOrd="0" destOrd="0" presId="urn:microsoft.com/office/officeart/2005/8/layout/arrow6"/>
    <dgm:cxn modelId="{85F420B2-2256-A04D-B1C2-A09E840B3757}" type="presParOf" srcId="{5B008521-4F57-A54A-A3D4-A53344FF344D}" destId="{842E06BF-C50D-3D41-A81A-FADE57269002}" srcOrd="1" destOrd="0" presId="urn:microsoft.com/office/officeart/2005/8/layout/arrow6"/>
    <dgm:cxn modelId="{22878FF3-06CD-FC4E-B78D-46D12E5012CA}" type="presParOf" srcId="{5B008521-4F57-A54A-A3D4-A53344FF344D}" destId="{CF3846B2-3B50-0346-BA5E-2DF3B2EC0043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81FF3E-C4A1-0A49-8A13-6799AD9EE18E}">
      <dsp:nvSpPr>
        <dsp:cNvPr id="0" name=""/>
        <dsp:cNvSpPr/>
      </dsp:nvSpPr>
      <dsp:spPr>
        <a:xfrm rot="20336774">
          <a:off x="76109" y="1897341"/>
          <a:ext cx="3829328" cy="1135305"/>
        </a:xfrm>
        <a:prstGeom prst="leftRightRibb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2E06BF-C50D-3D41-A81A-FADE57269002}">
      <dsp:nvSpPr>
        <dsp:cNvPr id="0" name=""/>
        <dsp:cNvSpPr/>
      </dsp:nvSpPr>
      <dsp:spPr>
        <a:xfrm>
          <a:off x="633451" y="2411292"/>
          <a:ext cx="1498172" cy="88982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1120" rIns="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Before</a:t>
          </a:r>
          <a:br>
            <a:rPr lang="en-US" sz="2000" kern="1200" dirty="0"/>
          </a:br>
          <a:r>
            <a:rPr lang="en-US" sz="2000" kern="1200" dirty="0" err="1"/>
            <a:t>従来</a:t>
          </a:r>
          <a:endParaRPr lang="en-US" sz="2000" kern="1200" dirty="0"/>
        </a:p>
      </dsp:txBody>
      <dsp:txXfrm>
        <a:off x="633451" y="2411292"/>
        <a:ext cx="1498172" cy="889823"/>
      </dsp:txXfrm>
    </dsp:sp>
    <dsp:sp modelId="{CF3846B2-3B50-0346-BA5E-2DF3B2EC0043}">
      <dsp:nvSpPr>
        <dsp:cNvPr id="0" name=""/>
        <dsp:cNvSpPr/>
      </dsp:nvSpPr>
      <dsp:spPr>
        <a:xfrm>
          <a:off x="1833265" y="1541686"/>
          <a:ext cx="1770567" cy="88982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1120" rIns="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0000"/>
              </a:solidFill>
            </a:rPr>
            <a:t>KAIZEN</a:t>
          </a:r>
          <a:br>
            <a:rPr lang="en-US" sz="2000" kern="1200" dirty="0">
              <a:solidFill>
                <a:srgbClr val="FF0000"/>
              </a:solidFill>
            </a:rPr>
          </a:br>
          <a:r>
            <a:rPr lang="en-US" sz="2000" kern="1200" dirty="0" err="1">
              <a:solidFill>
                <a:srgbClr val="FF0000"/>
              </a:solidFill>
            </a:rPr>
            <a:t>改善</a:t>
          </a:r>
          <a:endParaRPr lang="en-US" sz="2000" kern="1200" dirty="0">
            <a:solidFill>
              <a:srgbClr val="FF0000"/>
            </a:solidFill>
          </a:endParaRPr>
        </a:p>
      </dsp:txBody>
      <dsp:txXfrm>
        <a:off x="1833265" y="1541686"/>
        <a:ext cx="1770567" cy="8898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5276088"/>
            <a:ext cx="11347704" cy="78638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44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980176"/>
            <a:ext cx="11347704" cy="53035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F9A648C8-0436-6FAF-8B52-BA15EFB5F9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2901" y="343038"/>
            <a:ext cx="11506200" cy="4792766"/>
          </a:xfrm>
          <a:custGeom>
            <a:avLst/>
            <a:gdLst>
              <a:gd name="connsiteX0" fmla="*/ 292023 w 11506200"/>
              <a:gd name="connsiteY0" fmla="*/ 0 h 4792766"/>
              <a:gd name="connsiteX1" fmla="*/ 11214177 w 11506200"/>
              <a:gd name="connsiteY1" fmla="*/ 0 h 4792766"/>
              <a:gd name="connsiteX2" fmla="*/ 11506200 w 11506200"/>
              <a:gd name="connsiteY2" fmla="*/ 292023 h 4792766"/>
              <a:gd name="connsiteX3" fmla="*/ 11506200 w 11506200"/>
              <a:gd name="connsiteY3" fmla="*/ 4500743 h 4792766"/>
              <a:gd name="connsiteX4" fmla="*/ 11214177 w 11506200"/>
              <a:gd name="connsiteY4" fmla="*/ 4792766 h 4792766"/>
              <a:gd name="connsiteX5" fmla="*/ 292023 w 11506200"/>
              <a:gd name="connsiteY5" fmla="*/ 4792766 h 4792766"/>
              <a:gd name="connsiteX6" fmla="*/ 0 w 11506200"/>
              <a:gd name="connsiteY6" fmla="*/ 4500743 h 4792766"/>
              <a:gd name="connsiteX7" fmla="*/ 0 w 11506200"/>
              <a:gd name="connsiteY7" fmla="*/ 292023 h 4792766"/>
              <a:gd name="connsiteX8" fmla="*/ 292023 w 11506200"/>
              <a:gd name="connsiteY8" fmla="*/ 0 h 4792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4792766">
                <a:moveTo>
                  <a:pt x="292023" y="0"/>
                </a:moveTo>
                <a:lnTo>
                  <a:pt x="11214177" y="0"/>
                </a:lnTo>
                <a:cubicBezTo>
                  <a:pt x="11375457" y="0"/>
                  <a:pt x="11506200" y="130743"/>
                  <a:pt x="11506200" y="292023"/>
                </a:cubicBezTo>
                <a:lnTo>
                  <a:pt x="11506200" y="4500743"/>
                </a:lnTo>
                <a:cubicBezTo>
                  <a:pt x="11506200" y="4662023"/>
                  <a:pt x="11375457" y="4792766"/>
                  <a:pt x="11214177" y="4792766"/>
                </a:cubicBezTo>
                <a:lnTo>
                  <a:pt x="292023" y="4792766"/>
                </a:lnTo>
                <a:cubicBezTo>
                  <a:pt x="130743" y="4792766"/>
                  <a:pt x="0" y="4662023"/>
                  <a:pt x="0" y="4500743"/>
                </a:cubicBezTo>
                <a:lnTo>
                  <a:pt x="0" y="292023"/>
                </a:lnTo>
                <a:cubicBezTo>
                  <a:pt x="0" y="130743"/>
                  <a:pt x="130743" y="0"/>
                  <a:pt x="292023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19672"/>
            <a:ext cx="3494314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6CD91AB5-8D64-469B-81DF-A26B406D2B54}" type="datetime1">
              <a:rPr lang="en-US" smtClean="0"/>
              <a:t>3/26/26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519672"/>
            <a:ext cx="2805405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519672"/>
            <a:ext cx="429207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458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045952" cy="1828800"/>
          </a:xfrm>
        </p:spPr>
        <p:txBody>
          <a:bodyPr anchor="t">
            <a:normAutofit/>
          </a:bodyPr>
          <a:lstStyle>
            <a:lvl1pPr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98464" y="2423160"/>
            <a:ext cx="5486400" cy="3886200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rabicPeriod"/>
              <a:defRPr lang="en-US" dirty="0"/>
            </a:lvl2pPr>
            <a:lvl3pPr marL="800100" indent="-342900">
              <a:buFont typeface="+mj-lt"/>
              <a:buAutoNum type="arabicPeriod"/>
              <a:defRPr lang="en-US" dirty="0"/>
            </a:lvl3pPr>
            <a:lvl4pPr>
              <a:buFont typeface="+mj-lt"/>
              <a:buAutoNum type="arabicPeriod"/>
              <a:defRPr lang="en-US" dirty="0"/>
            </a:lvl4pPr>
            <a:lvl5pPr>
              <a:buFont typeface="+mj-lt"/>
              <a:buAutoNum type="arabicPeriod"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B0C55-2E11-4E7F-9EF8-868B07C6C42C}" type="datetime1">
              <a:rPr lang="en-US" smtClean="0"/>
              <a:t>3/26/26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2587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Pho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4384" y="1012952"/>
            <a:ext cx="4023360" cy="1636776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FE8E4848-C9F6-6844-AB1C-C4F0E8A472A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42901" y="345109"/>
            <a:ext cx="6714969" cy="6163508"/>
          </a:xfrm>
          <a:custGeom>
            <a:avLst/>
            <a:gdLst>
              <a:gd name="connsiteX0" fmla="*/ 281857 w 6714969"/>
              <a:gd name="connsiteY0" fmla="*/ 0 h 6163508"/>
              <a:gd name="connsiteX1" fmla="*/ 6433112 w 6714969"/>
              <a:gd name="connsiteY1" fmla="*/ 0 h 6163508"/>
              <a:gd name="connsiteX2" fmla="*/ 6714969 w 6714969"/>
              <a:gd name="connsiteY2" fmla="*/ 281857 h 6163508"/>
              <a:gd name="connsiteX3" fmla="*/ 6714969 w 6714969"/>
              <a:gd name="connsiteY3" fmla="*/ 5881651 h 6163508"/>
              <a:gd name="connsiteX4" fmla="*/ 6433112 w 6714969"/>
              <a:gd name="connsiteY4" fmla="*/ 6163508 h 6163508"/>
              <a:gd name="connsiteX5" fmla="*/ 281857 w 6714969"/>
              <a:gd name="connsiteY5" fmla="*/ 6163508 h 6163508"/>
              <a:gd name="connsiteX6" fmla="*/ 0 w 6714969"/>
              <a:gd name="connsiteY6" fmla="*/ 5881651 h 6163508"/>
              <a:gd name="connsiteX7" fmla="*/ 0 w 6714969"/>
              <a:gd name="connsiteY7" fmla="*/ 281857 h 6163508"/>
              <a:gd name="connsiteX8" fmla="*/ 281857 w 6714969"/>
              <a:gd name="connsiteY8" fmla="*/ 0 h 6163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14969" h="6163508">
                <a:moveTo>
                  <a:pt x="281857" y="0"/>
                </a:moveTo>
                <a:lnTo>
                  <a:pt x="6433112" y="0"/>
                </a:lnTo>
                <a:cubicBezTo>
                  <a:pt x="6588777" y="0"/>
                  <a:pt x="6714969" y="126192"/>
                  <a:pt x="6714969" y="281857"/>
                </a:cubicBezTo>
                <a:lnTo>
                  <a:pt x="6714969" y="5881651"/>
                </a:lnTo>
                <a:cubicBezTo>
                  <a:pt x="6714969" y="6037316"/>
                  <a:pt x="6588777" y="6163508"/>
                  <a:pt x="6433112" y="6163508"/>
                </a:cubicBezTo>
                <a:lnTo>
                  <a:pt x="281857" y="6163508"/>
                </a:lnTo>
                <a:cubicBezTo>
                  <a:pt x="126192" y="6163508"/>
                  <a:pt x="0" y="6037316"/>
                  <a:pt x="0" y="5881651"/>
                </a:cubicBezTo>
                <a:lnTo>
                  <a:pt x="0" y="281857"/>
                </a:lnTo>
                <a:cubicBezTo>
                  <a:pt x="0" y="126192"/>
                  <a:pt x="126192" y="0"/>
                  <a:pt x="281857" y="0"/>
                </a:cubicBezTo>
                <a:close/>
              </a:path>
            </a:pathLst>
          </a:custGeom>
          <a:blipFill dpi="0" rotWithShape="1">
            <a:blip r:embed="rId2">
              <a:alphaModFix amt="65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44384" y="2896616"/>
            <a:ext cx="4023360" cy="3364992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rabicPeriod"/>
              <a:defRPr lang="en-US" dirty="0"/>
            </a:lvl2pPr>
            <a:lvl3pPr marL="800100" indent="-342900">
              <a:buFont typeface="+mj-lt"/>
              <a:buAutoNum type="arabicPeriod"/>
              <a:defRPr lang="en-US" dirty="0"/>
            </a:lvl3pPr>
            <a:lvl4pPr>
              <a:buFont typeface="+mj-lt"/>
              <a:buAutoNum type="arabicPeriod"/>
              <a:defRPr lang="en-US" dirty="0"/>
            </a:lvl4pPr>
            <a:lvl5pPr>
              <a:buFont typeface="+mj-lt"/>
              <a:buAutoNum type="arabicPeriod"/>
              <a:defRPr lang="en-US" dirty="0"/>
            </a:lvl5pPr>
          </a:lstStyle>
          <a:p>
            <a:pPr marL="228600" lvl="0" indent="-228600"/>
            <a:r>
              <a:rPr lang="en-US" dirty="0"/>
              <a:t>Click to edit Master text styles</a:t>
            </a:r>
          </a:p>
          <a:p>
            <a:pPr marL="228600" lvl="1" indent="-228600"/>
            <a:r>
              <a:rPr lang="en-US" dirty="0"/>
              <a:t>Second level</a:t>
            </a:r>
          </a:p>
          <a:p>
            <a:pPr marL="228600" lvl="2" indent="-228600"/>
            <a:r>
              <a:rPr lang="en-US" dirty="0"/>
              <a:t>Third level</a:t>
            </a:r>
          </a:p>
          <a:p>
            <a:pPr marL="228600" lvl="3" indent="-228600"/>
            <a:r>
              <a:rPr lang="en-US" dirty="0"/>
              <a:t>Fourth level</a:t>
            </a:r>
          </a:p>
          <a:p>
            <a:pPr marL="228600" lvl="4" indent="-228600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9FCAD-E19B-4A0F-866E-979EDEC4B525}" type="datetime1">
              <a:rPr lang="en-US" smtClean="0"/>
              <a:t>3/26/26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872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2478024"/>
            <a:ext cx="4325112" cy="2454796"/>
          </a:xfrm>
        </p:spPr>
        <p:txBody>
          <a:bodyPr anchor="t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478024"/>
            <a:ext cx="4325112" cy="24597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B4A14-E3E2-4038-B0C4-0EC5ECBDA17A}" type="datetime1">
              <a:rPr lang="en-US" smtClean="0"/>
              <a:t>3/26/26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9465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84" y="2039112"/>
            <a:ext cx="3813048" cy="353872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2039112"/>
            <a:ext cx="5047488" cy="353872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01396-E7F4-44BB-B3C1-CAADE8EE1BCB}" type="datetime1">
              <a:rPr lang="en-US" smtClean="0"/>
              <a:t>3/26/26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23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600200"/>
            <a:ext cx="4142232" cy="46360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1600200"/>
            <a:ext cx="5788152" cy="463600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03B70-0873-4F91-B20E-188F8FCBC95A}" type="datetime1">
              <a:rPr lang="en-US" smtClean="0"/>
              <a:t>3/26/26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506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40080"/>
            <a:ext cx="4032504" cy="3621024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2392" y="640080"/>
            <a:ext cx="5971032" cy="572414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11211-1BBF-43C8-98F1-415153382D43}" type="datetime1">
              <a:rPr lang="en-US" smtClean="0"/>
              <a:t>3/26/26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63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40080"/>
            <a:ext cx="3493008" cy="362102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5696" y="640080"/>
            <a:ext cx="7159752" cy="57197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C37F1-4FE0-40C5-A1CC-AC65E60D9E3F}" type="datetime1">
              <a:rPr lang="en-US" smtClean="0"/>
              <a:t>3/26/26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2009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0408" y="548640"/>
            <a:ext cx="6035040" cy="114300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F226A48-373B-47E6-1E90-9892366CC9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2900" y="342900"/>
            <a:ext cx="4501152" cy="6172200"/>
          </a:xfrm>
          <a:custGeom>
            <a:avLst/>
            <a:gdLst>
              <a:gd name="connsiteX0" fmla="*/ 332635 w 4501152"/>
              <a:gd name="connsiteY0" fmla="*/ 0 h 6172200"/>
              <a:gd name="connsiteX1" fmla="*/ 4168517 w 4501152"/>
              <a:gd name="connsiteY1" fmla="*/ 0 h 6172200"/>
              <a:gd name="connsiteX2" fmla="*/ 4501152 w 4501152"/>
              <a:gd name="connsiteY2" fmla="*/ 331423 h 6172200"/>
              <a:gd name="connsiteX3" fmla="*/ 4501152 w 4501152"/>
              <a:gd name="connsiteY3" fmla="*/ 5840778 h 6172200"/>
              <a:gd name="connsiteX4" fmla="*/ 4168517 w 4501152"/>
              <a:gd name="connsiteY4" fmla="*/ 6172200 h 6172200"/>
              <a:gd name="connsiteX5" fmla="*/ 332635 w 4501152"/>
              <a:gd name="connsiteY5" fmla="*/ 6172200 h 6172200"/>
              <a:gd name="connsiteX6" fmla="*/ 0 w 4501152"/>
              <a:gd name="connsiteY6" fmla="*/ 5840778 h 6172200"/>
              <a:gd name="connsiteX7" fmla="*/ 0 w 4501152"/>
              <a:gd name="connsiteY7" fmla="*/ 331423 h 6172200"/>
              <a:gd name="connsiteX8" fmla="*/ 332635 w 4501152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01152" h="6172200">
                <a:moveTo>
                  <a:pt x="332635" y="0"/>
                </a:moveTo>
                <a:lnTo>
                  <a:pt x="4168517" y="0"/>
                </a:lnTo>
                <a:cubicBezTo>
                  <a:pt x="4352226" y="0"/>
                  <a:pt x="4501152" y="148383"/>
                  <a:pt x="4501152" y="331423"/>
                </a:cubicBezTo>
                <a:lnTo>
                  <a:pt x="4501152" y="5840778"/>
                </a:lnTo>
                <a:cubicBezTo>
                  <a:pt x="4501152" y="6023817"/>
                  <a:pt x="4352226" y="6172200"/>
                  <a:pt x="4168517" y="6172200"/>
                </a:cubicBezTo>
                <a:lnTo>
                  <a:pt x="332635" y="6172200"/>
                </a:lnTo>
                <a:cubicBezTo>
                  <a:pt x="148926" y="6172200"/>
                  <a:pt x="0" y="6023817"/>
                  <a:pt x="0" y="5840778"/>
                </a:cubicBezTo>
                <a:lnTo>
                  <a:pt x="0" y="331423"/>
                </a:lnTo>
                <a:cubicBezTo>
                  <a:pt x="0" y="148383"/>
                  <a:pt x="148926" y="0"/>
                  <a:pt x="332635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50408" y="1828800"/>
            <a:ext cx="6035040" cy="44897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B0F37310-2C84-4F72-97F3-ED5E52F7A674}" type="datetime1">
              <a:rPr lang="en-US" smtClean="0"/>
              <a:t>3/26/26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30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40"/>
            <a:ext cx="6135624" cy="114300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1828800"/>
            <a:ext cx="6135624" cy="44897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7373D-8BEF-4D11-A85D-4ADD8461D8CF}" type="datetime1">
              <a:rPr lang="en-US" smtClean="0"/>
              <a:t>3/26/26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F11DC52-D1FD-A255-1A04-7A15A9DE3C8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53304" y="352327"/>
            <a:ext cx="4495799" cy="6172200"/>
          </a:xfrm>
          <a:custGeom>
            <a:avLst/>
            <a:gdLst>
              <a:gd name="connsiteX0" fmla="*/ 293171 w 4495799"/>
              <a:gd name="connsiteY0" fmla="*/ 0 h 6172200"/>
              <a:gd name="connsiteX1" fmla="*/ 4202628 w 4495799"/>
              <a:gd name="connsiteY1" fmla="*/ 0 h 6172200"/>
              <a:gd name="connsiteX2" fmla="*/ 4495799 w 4495799"/>
              <a:gd name="connsiteY2" fmla="*/ 293171 h 6172200"/>
              <a:gd name="connsiteX3" fmla="*/ 4495799 w 4495799"/>
              <a:gd name="connsiteY3" fmla="*/ 5879029 h 6172200"/>
              <a:gd name="connsiteX4" fmla="*/ 4202628 w 4495799"/>
              <a:gd name="connsiteY4" fmla="*/ 6172200 h 6172200"/>
              <a:gd name="connsiteX5" fmla="*/ 293171 w 4495799"/>
              <a:gd name="connsiteY5" fmla="*/ 6172200 h 6172200"/>
              <a:gd name="connsiteX6" fmla="*/ 0 w 4495799"/>
              <a:gd name="connsiteY6" fmla="*/ 5879029 h 6172200"/>
              <a:gd name="connsiteX7" fmla="*/ 0 w 4495799"/>
              <a:gd name="connsiteY7" fmla="*/ 293171 h 6172200"/>
              <a:gd name="connsiteX8" fmla="*/ 293171 w 4495799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95799" h="6172200">
                <a:moveTo>
                  <a:pt x="293171" y="0"/>
                </a:moveTo>
                <a:lnTo>
                  <a:pt x="4202628" y="0"/>
                </a:lnTo>
                <a:cubicBezTo>
                  <a:pt x="4364542" y="0"/>
                  <a:pt x="4495799" y="131257"/>
                  <a:pt x="4495799" y="293171"/>
                </a:cubicBezTo>
                <a:lnTo>
                  <a:pt x="4495799" y="5879029"/>
                </a:lnTo>
                <a:cubicBezTo>
                  <a:pt x="4495799" y="6040943"/>
                  <a:pt x="4364542" y="6172200"/>
                  <a:pt x="4202628" y="6172200"/>
                </a:cubicBezTo>
                <a:lnTo>
                  <a:pt x="293171" y="6172200"/>
                </a:lnTo>
                <a:cubicBezTo>
                  <a:pt x="131257" y="6172200"/>
                  <a:pt x="0" y="6040943"/>
                  <a:pt x="0" y="5879029"/>
                </a:cubicBezTo>
                <a:lnTo>
                  <a:pt x="0" y="293171"/>
                </a:lnTo>
                <a:cubicBezTo>
                  <a:pt x="0" y="131257"/>
                  <a:pt x="131257" y="0"/>
                  <a:pt x="293171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7324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076" y="320040"/>
            <a:ext cx="676656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539F8C7-DD74-7177-C2DA-02533B6576F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373" y="344424"/>
            <a:ext cx="3808553" cy="6172200"/>
          </a:xfrm>
          <a:custGeom>
            <a:avLst/>
            <a:gdLst>
              <a:gd name="connsiteX0" fmla="*/ 292116 w 3808553"/>
              <a:gd name="connsiteY0" fmla="*/ 0 h 6172200"/>
              <a:gd name="connsiteX1" fmla="*/ 3516437 w 3808553"/>
              <a:gd name="connsiteY1" fmla="*/ 0 h 6172200"/>
              <a:gd name="connsiteX2" fmla="*/ 3808553 w 3808553"/>
              <a:gd name="connsiteY2" fmla="*/ 292116 h 6172200"/>
              <a:gd name="connsiteX3" fmla="*/ 3808553 w 3808553"/>
              <a:gd name="connsiteY3" fmla="*/ 5880084 h 6172200"/>
              <a:gd name="connsiteX4" fmla="*/ 3516437 w 3808553"/>
              <a:gd name="connsiteY4" fmla="*/ 6172200 h 6172200"/>
              <a:gd name="connsiteX5" fmla="*/ 292116 w 3808553"/>
              <a:gd name="connsiteY5" fmla="*/ 6172200 h 6172200"/>
              <a:gd name="connsiteX6" fmla="*/ 0 w 3808553"/>
              <a:gd name="connsiteY6" fmla="*/ 5880084 h 6172200"/>
              <a:gd name="connsiteX7" fmla="*/ 0 w 3808553"/>
              <a:gd name="connsiteY7" fmla="*/ 292116 h 6172200"/>
              <a:gd name="connsiteX8" fmla="*/ 292116 w 3808553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8553" h="6172200">
                <a:moveTo>
                  <a:pt x="292116" y="0"/>
                </a:moveTo>
                <a:lnTo>
                  <a:pt x="3516437" y="0"/>
                </a:lnTo>
                <a:cubicBezTo>
                  <a:pt x="3677768" y="0"/>
                  <a:pt x="3808553" y="130785"/>
                  <a:pt x="3808553" y="292116"/>
                </a:cubicBezTo>
                <a:lnTo>
                  <a:pt x="3808553" y="5880084"/>
                </a:lnTo>
                <a:cubicBezTo>
                  <a:pt x="3808553" y="6041415"/>
                  <a:pt x="3677768" y="6172200"/>
                  <a:pt x="3516437" y="6172200"/>
                </a:cubicBezTo>
                <a:lnTo>
                  <a:pt x="292116" y="6172200"/>
                </a:lnTo>
                <a:cubicBezTo>
                  <a:pt x="130785" y="6172200"/>
                  <a:pt x="0" y="6041415"/>
                  <a:pt x="0" y="5880084"/>
                </a:cubicBezTo>
                <a:lnTo>
                  <a:pt x="0" y="292116"/>
                </a:lnTo>
                <a:cubicBezTo>
                  <a:pt x="0" y="130785"/>
                  <a:pt x="130785" y="0"/>
                  <a:pt x="292116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20076" y="1380744"/>
            <a:ext cx="676656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04D0A65-74B1-4258-9347-517577BEF7B0}" type="datetime1">
              <a:rPr lang="en-US" smtClean="0"/>
              <a:t>3/26/26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33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6B54-ED46-4036-80F8-E8EFB102CB24}" type="datetime1">
              <a:rPr lang="en-US" smtClean="0"/>
              <a:t>3/26/26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126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320040"/>
            <a:ext cx="6858000" cy="93268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1380744"/>
            <a:ext cx="6858000" cy="49834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0591-709C-49DC-8FE0-9F32B5969F72}" type="datetime1">
              <a:rPr lang="en-US" smtClean="0"/>
              <a:t>3/26/26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6FEEE5C-15B3-8386-23D3-B6B236C668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46768" y="344424"/>
            <a:ext cx="3808553" cy="6172200"/>
          </a:xfrm>
          <a:custGeom>
            <a:avLst/>
            <a:gdLst>
              <a:gd name="connsiteX0" fmla="*/ 292116 w 3808553"/>
              <a:gd name="connsiteY0" fmla="*/ 0 h 6172200"/>
              <a:gd name="connsiteX1" fmla="*/ 3516437 w 3808553"/>
              <a:gd name="connsiteY1" fmla="*/ 0 h 6172200"/>
              <a:gd name="connsiteX2" fmla="*/ 3808553 w 3808553"/>
              <a:gd name="connsiteY2" fmla="*/ 292116 h 6172200"/>
              <a:gd name="connsiteX3" fmla="*/ 3808553 w 3808553"/>
              <a:gd name="connsiteY3" fmla="*/ 5880084 h 6172200"/>
              <a:gd name="connsiteX4" fmla="*/ 3516437 w 3808553"/>
              <a:gd name="connsiteY4" fmla="*/ 6172200 h 6172200"/>
              <a:gd name="connsiteX5" fmla="*/ 292116 w 3808553"/>
              <a:gd name="connsiteY5" fmla="*/ 6172200 h 6172200"/>
              <a:gd name="connsiteX6" fmla="*/ 0 w 3808553"/>
              <a:gd name="connsiteY6" fmla="*/ 5880084 h 6172200"/>
              <a:gd name="connsiteX7" fmla="*/ 0 w 3808553"/>
              <a:gd name="connsiteY7" fmla="*/ 292116 h 6172200"/>
              <a:gd name="connsiteX8" fmla="*/ 292116 w 3808553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8553" h="6172200">
                <a:moveTo>
                  <a:pt x="292116" y="0"/>
                </a:moveTo>
                <a:lnTo>
                  <a:pt x="3516437" y="0"/>
                </a:lnTo>
                <a:cubicBezTo>
                  <a:pt x="3677768" y="0"/>
                  <a:pt x="3808553" y="130785"/>
                  <a:pt x="3808553" y="292116"/>
                </a:cubicBezTo>
                <a:lnTo>
                  <a:pt x="3808553" y="5880084"/>
                </a:lnTo>
                <a:cubicBezTo>
                  <a:pt x="3808553" y="6041415"/>
                  <a:pt x="3677768" y="6172200"/>
                  <a:pt x="3516437" y="6172200"/>
                </a:cubicBezTo>
                <a:lnTo>
                  <a:pt x="292116" y="6172200"/>
                </a:lnTo>
                <a:cubicBezTo>
                  <a:pt x="130785" y="6172200"/>
                  <a:pt x="0" y="6041415"/>
                  <a:pt x="0" y="5880084"/>
                </a:cubicBezTo>
                <a:lnTo>
                  <a:pt x="0" y="292116"/>
                </a:lnTo>
                <a:cubicBezTo>
                  <a:pt x="0" y="130785"/>
                  <a:pt x="130785" y="0"/>
                  <a:pt x="292116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692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28" y="601755"/>
            <a:ext cx="4389120" cy="15270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281557-D8C5-3666-A17C-BD66A5F9C04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1522" y="342902"/>
            <a:ext cx="6249778" cy="6172343"/>
          </a:xfrm>
          <a:custGeom>
            <a:avLst/>
            <a:gdLst>
              <a:gd name="connsiteX0" fmla="*/ 258473 w 6249778"/>
              <a:gd name="connsiteY0" fmla="*/ 0 h 6172343"/>
              <a:gd name="connsiteX1" fmla="*/ 5991306 w 6249778"/>
              <a:gd name="connsiteY1" fmla="*/ 0 h 6172343"/>
              <a:gd name="connsiteX2" fmla="*/ 6249778 w 6249778"/>
              <a:gd name="connsiteY2" fmla="*/ 257942 h 6172343"/>
              <a:gd name="connsiteX3" fmla="*/ 6249778 w 6249778"/>
              <a:gd name="connsiteY3" fmla="*/ 5914401 h 6172343"/>
              <a:gd name="connsiteX4" fmla="*/ 5991306 w 6249778"/>
              <a:gd name="connsiteY4" fmla="*/ 6172343 h 6172343"/>
              <a:gd name="connsiteX5" fmla="*/ 258473 w 6249778"/>
              <a:gd name="connsiteY5" fmla="*/ 6172343 h 6172343"/>
              <a:gd name="connsiteX6" fmla="*/ 0 w 6249778"/>
              <a:gd name="connsiteY6" fmla="*/ 5914401 h 6172343"/>
              <a:gd name="connsiteX7" fmla="*/ 0 w 6249778"/>
              <a:gd name="connsiteY7" fmla="*/ 257942 h 6172343"/>
              <a:gd name="connsiteX8" fmla="*/ 258473 w 6249778"/>
              <a:gd name="connsiteY8" fmla="*/ 0 h 617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9778" h="6172343">
                <a:moveTo>
                  <a:pt x="258473" y="0"/>
                </a:moveTo>
                <a:lnTo>
                  <a:pt x="5991306" y="0"/>
                </a:lnTo>
                <a:cubicBezTo>
                  <a:pt x="6134057" y="0"/>
                  <a:pt x="6249778" y="115484"/>
                  <a:pt x="6249778" y="257942"/>
                </a:cubicBezTo>
                <a:lnTo>
                  <a:pt x="6249778" y="5914401"/>
                </a:lnTo>
                <a:cubicBezTo>
                  <a:pt x="6249778" y="6056859"/>
                  <a:pt x="6134057" y="6172343"/>
                  <a:pt x="5991306" y="6172343"/>
                </a:cubicBezTo>
                <a:lnTo>
                  <a:pt x="258473" y="6172343"/>
                </a:lnTo>
                <a:cubicBezTo>
                  <a:pt x="115722" y="6172343"/>
                  <a:pt x="0" y="6056859"/>
                  <a:pt x="0" y="5914401"/>
                </a:cubicBezTo>
                <a:lnTo>
                  <a:pt x="0" y="257942"/>
                </a:lnTo>
                <a:cubicBezTo>
                  <a:pt x="0" y="115484"/>
                  <a:pt x="115722" y="0"/>
                  <a:pt x="258473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96328" y="2276856"/>
            <a:ext cx="4389120" cy="40416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53D0D37D-152B-44E6-AB8F-60E41FE679D7}" type="datetime1">
              <a:rPr lang="en-US" smtClean="0"/>
              <a:t>3/26/26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4484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4480560" cy="15270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7" y="2276856"/>
            <a:ext cx="4480560" cy="40416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FD62D-5EED-4798-9EBA-B6E1A9B98072}" type="datetime1">
              <a:rPr lang="en-US" smtClean="0"/>
              <a:t>3/26/26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0846273-A5CB-BDCB-C625-903F863EC30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37594" y="342900"/>
            <a:ext cx="6111507" cy="6172338"/>
          </a:xfrm>
          <a:custGeom>
            <a:avLst/>
            <a:gdLst>
              <a:gd name="connsiteX0" fmla="*/ 269395 w 6111507"/>
              <a:gd name="connsiteY0" fmla="*/ 0 h 6172338"/>
              <a:gd name="connsiteX1" fmla="*/ 5842112 w 6111507"/>
              <a:gd name="connsiteY1" fmla="*/ 0 h 6172338"/>
              <a:gd name="connsiteX2" fmla="*/ 6111507 w 6111507"/>
              <a:gd name="connsiteY2" fmla="*/ 268145 h 6172338"/>
              <a:gd name="connsiteX3" fmla="*/ 6111507 w 6111507"/>
              <a:gd name="connsiteY3" fmla="*/ 5904194 h 6172338"/>
              <a:gd name="connsiteX4" fmla="*/ 5842112 w 6111507"/>
              <a:gd name="connsiteY4" fmla="*/ 6172338 h 6172338"/>
              <a:gd name="connsiteX5" fmla="*/ 269395 w 6111507"/>
              <a:gd name="connsiteY5" fmla="*/ 6172338 h 6172338"/>
              <a:gd name="connsiteX6" fmla="*/ 0 w 6111507"/>
              <a:gd name="connsiteY6" fmla="*/ 5904194 h 6172338"/>
              <a:gd name="connsiteX7" fmla="*/ 0 w 6111507"/>
              <a:gd name="connsiteY7" fmla="*/ 268145 h 6172338"/>
              <a:gd name="connsiteX8" fmla="*/ 269395 w 6111507"/>
              <a:gd name="connsiteY8" fmla="*/ 0 h 617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07" h="6172338">
                <a:moveTo>
                  <a:pt x="269395" y="0"/>
                </a:moveTo>
                <a:lnTo>
                  <a:pt x="5842112" y="0"/>
                </a:lnTo>
                <a:cubicBezTo>
                  <a:pt x="5990895" y="0"/>
                  <a:pt x="6111507" y="120052"/>
                  <a:pt x="6111507" y="268145"/>
                </a:cubicBezTo>
                <a:lnTo>
                  <a:pt x="6111507" y="5904194"/>
                </a:lnTo>
                <a:cubicBezTo>
                  <a:pt x="6111507" y="6052286"/>
                  <a:pt x="5990895" y="6172338"/>
                  <a:pt x="5842112" y="6172338"/>
                </a:cubicBezTo>
                <a:lnTo>
                  <a:pt x="269395" y="6172338"/>
                </a:lnTo>
                <a:cubicBezTo>
                  <a:pt x="120612" y="6172338"/>
                  <a:pt x="0" y="6052286"/>
                  <a:pt x="0" y="5904194"/>
                </a:cubicBezTo>
                <a:lnTo>
                  <a:pt x="0" y="268145"/>
                </a:lnTo>
                <a:cubicBezTo>
                  <a:pt x="0" y="120052"/>
                  <a:pt x="120612" y="0"/>
                  <a:pt x="269395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4314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328" y="320040"/>
            <a:ext cx="4389120" cy="93268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281557-D8C5-3666-A17C-BD66A5F9C04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1522" y="342902"/>
            <a:ext cx="6249778" cy="6172343"/>
          </a:xfrm>
          <a:custGeom>
            <a:avLst/>
            <a:gdLst>
              <a:gd name="connsiteX0" fmla="*/ 258473 w 6249778"/>
              <a:gd name="connsiteY0" fmla="*/ 0 h 6172343"/>
              <a:gd name="connsiteX1" fmla="*/ 5991306 w 6249778"/>
              <a:gd name="connsiteY1" fmla="*/ 0 h 6172343"/>
              <a:gd name="connsiteX2" fmla="*/ 6249778 w 6249778"/>
              <a:gd name="connsiteY2" fmla="*/ 257942 h 6172343"/>
              <a:gd name="connsiteX3" fmla="*/ 6249778 w 6249778"/>
              <a:gd name="connsiteY3" fmla="*/ 5914401 h 6172343"/>
              <a:gd name="connsiteX4" fmla="*/ 5991306 w 6249778"/>
              <a:gd name="connsiteY4" fmla="*/ 6172343 h 6172343"/>
              <a:gd name="connsiteX5" fmla="*/ 258473 w 6249778"/>
              <a:gd name="connsiteY5" fmla="*/ 6172343 h 6172343"/>
              <a:gd name="connsiteX6" fmla="*/ 0 w 6249778"/>
              <a:gd name="connsiteY6" fmla="*/ 5914401 h 6172343"/>
              <a:gd name="connsiteX7" fmla="*/ 0 w 6249778"/>
              <a:gd name="connsiteY7" fmla="*/ 257942 h 6172343"/>
              <a:gd name="connsiteX8" fmla="*/ 258473 w 6249778"/>
              <a:gd name="connsiteY8" fmla="*/ 0 h 617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9778" h="6172343">
                <a:moveTo>
                  <a:pt x="258473" y="0"/>
                </a:moveTo>
                <a:lnTo>
                  <a:pt x="5991306" y="0"/>
                </a:lnTo>
                <a:cubicBezTo>
                  <a:pt x="6134057" y="0"/>
                  <a:pt x="6249778" y="115484"/>
                  <a:pt x="6249778" y="257942"/>
                </a:cubicBezTo>
                <a:lnTo>
                  <a:pt x="6249778" y="5914401"/>
                </a:lnTo>
                <a:cubicBezTo>
                  <a:pt x="6249778" y="6056859"/>
                  <a:pt x="6134057" y="6172343"/>
                  <a:pt x="5991306" y="6172343"/>
                </a:cubicBezTo>
                <a:lnTo>
                  <a:pt x="258473" y="6172343"/>
                </a:lnTo>
                <a:cubicBezTo>
                  <a:pt x="115722" y="6172343"/>
                  <a:pt x="0" y="6056859"/>
                  <a:pt x="0" y="5914401"/>
                </a:cubicBezTo>
                <a:lnTo>
                  <a:pt x="0" y="257942"/>
                </a:lnTo>
                <a:cubicBezTo>
                  <a:pt x="0" y="115484"/>
                  <a:pt x="115722" y="0"/>
                  <a:pt x="258473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96328" y="1380744"/>
            <a:ext cx="4389120" cy="49834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6FCFE97D-4F8B-4270-9223-9617008B9FA3}" type="datetime1">
              <a:rPr lang="en-US" smtClean="0"/>
              <a:t>3/26/26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7994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320040"/>
            <a:ext cx="4573413" cy="93268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6" y="1380744"/>
            <a:ext cx="4573413" cy="498348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B1D5C-1F84-4585-9043-549E87BD77AE}" type="datetime1">
              <a:rPr lang="en-US" smtClean="0"/>
              <a:t>3/26/26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0846273-A5CB-BDCB-C625-903F863EC30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37594" y="342900"/>
            <a:ext cx="6111507" cy="6172338"/>
          </a:xfrm>
          <a:custGeom>
            <a:avLst/>
            <a:gdLst>
              <a:gd name="connsiteX0" fmla="*/ 269395 w 6111507"/>
              <a:gd name="connsiteY0" fmla="*/ 0 h 6172338"/>
              <a:gd name="connsiteX1" fmla="*/ 5842112 w 6111507"/>
              <a:gd name="connsiteY1" fmla="*/ 0 h 6172338"/>
              <a:gd name="connsiteX2" fmla="*/ 6111507 w 6111507"/>
              <a:gd name="connsiteY2" fmla="*/ 268145 h 6172338"/>
              <a:gd name="connsiteX3" fmla="*/ 6111507 w 6111507"/>
              <a:gd name="connsiteY3" fmla="*/ 5904194 h 6172338"/>
              <a:gd name="connsiteX4" fmla="*/ 5842112 w 6111507"/>
              <a:gd name="connsiteY4" fmla="*/ 6172338 h 6172338"/>
              <a:gd name="connsiteX5" fmla="*/ 269395 w 6111507"/>
              <a:gd name="connsiteY5" fmla="*/ 6172338 h 6172338"/>
              <a:gd name="connsiteX6" fmla="*/ 0 w 6111507"/>
              <a:gd name="connsiteY6" fmla="*/ 5904194 h 6172338"/>
              <a:gd name="connsiteX7" fmla="*/ 0 w 6111507"/>
              <a:gd name="connsiteY7" fmla="*/ 268145 h 6172338"/>
              <a:gd name="connsiteX8" fmla="*/ 269395 w 6111507"/>
              <a:gd name="connsiteY8" fmla="*/ 0 h 617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07" h="6172338">
                <a:moveTo>
                  <a:pt x="269395" y="0"/>
                </a:moveTo>
                <a:lnTo>
                  <a:pt x="5842112" y="0"/>
                </a:lnTo>
                <a:cubicBezTo>
                  <a:pt x="5990895" y="0"/>
                  <a:pt x="6111507" y="120052"/>
                  <a:pt x="6111507" y="268145"/>
                </a:cubicBezTo>
                <a:lnTo>
                  <a:pt x="6111507" y="5904194"/>
                </a:lnTo>
                <a:cubicBezTo>
                  <a:pt x="6111507" y="6052286"/>
                  <a:pt x="5990895" y="6172338"/>
                  <a:pt x="5842112" y="6172338"/>
                </a:cubicBezTo>
                <a:lnTo>
                  <a:pt x="269395" y="6172338"/>
                </a:lnTo>
                <a:cubicBezTo>
                  <a:pt x="120612" y="6172338"/>
                  <a:pt x="0" y="6052286"/>
                  <a:pt x="0" y="5904194"/>
                </a:cubicBezTo>
                <a:lnTo>
                  <a:pt x="0" y="268145"/>
                </a:lnTo>
                <a:cubicBezTo>
                  <a:pt x="0" y="120052"/>
                  <a:pt x="120612" y="0"/>
                  <a:pt x="269395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437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040" y="603504"/>
            <a:ext cx="3401568" cy="15270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5B0EC94-28E6-D665-7491-10A308B0B42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2900" y="342901"/>
            <a:ext cx="7391400" cy="6172200"/>
          </a:xfrm>
          <a:custGeom>
            <a:avLst/>
            <a:gdLst>
              <a:gd name="connsiteX0" fmla="*/ 267246 w 7391400"/>
              <a:gd name="connsiteY0" fmla="*/ 0 h 6172200"/>
              <a:gd name="connsiteX1" fmla="*/ 7124155 w 7391400"/>
              <a:gd name="connsiteY1" fmla="*/ 0 h 6172200"/>
              <a:gd name="connsiteX2" fmla="*/ 7391400 w 7391400"/>
              <a:gd name="connsiteY2" fmla="*/ 266886 h 6172200"/>
              <a:gd name="connsiteX3" fmla="*/ 7391400 w 7391400"/>
              <a:gd name="connsiteY3" fmla="*/ 5905314 h 6172200"/>
              <a:gd name="connsiteX4" fmla="*/ 7124155 w 7391400"/>
              <a:gd name="connsiteY4" fmla="*/ 6172200 h 6172200"/>
              <a:gd name="connsiteX5" fmla="*/ 267246 w 7391400"/>
              <a:gd name="connsiteY5" fmla="*/ 6172200 h 6172200"/>
              <a:gd name="connsiteX6" fmla="*/ 0 w 7391400"/>
              <a:gd name="connsiteY6" fmla="*/ 5905314 h 6172200"/>
              <a:gd name="connsiteX7" fmla="*/ 0 w 7391400"/>
              <a:gd name="connsiteY7" fmla="*/ 266886 h 6172200"/>
              <a:gd name="connsiteX8" fmla="*/ 267246 w 73914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91400" h="6172200">
                <a:moveTo>
                  <a:pt x="267246" y="0"/>
                </a:moveTo>
                <a:lnTo>
                  <a:pt x="7124155" y="0"/>
                </a:lnTo>
                <a:cubicBezTo>
                  <a:pt x="7271750" y="0"/>
                  <a:pt x="7391400" y="119489"/>
                  <a:pt x="7391400" y="266886"/>
                </a:cubicBezTo>
                <a:lnTo>
                  <a:pt x="7391400" y="5905314"/>
                </a:lnTo>
                <a:cubicBezTo>
                  <a:pt x="7391400" y="6052711"/>
                  <a:pt x="7271750" y="6172200"/>
                  <a:pt x="7124155" y="6172200"/>
                </a:cubicBezTo>
                <a:lnTo>
                  <a:pt x="267246" y="6172200"/>
                </a:lnTo>
                <a:cubicBezTo>
                  <a:pt x="119650" y="6172200"/>
                  <a:pt x="0" y="6052711"/>
                  <a:pt x="0" y="5905314"/>
                </a:cubicBezTo>
                <a:lnTo>
                  <a:pt x="0" y="266886"/>
                </a:lnTo>
                <a:cubicBezTo>
                  <a:pt x="0" y="119489"/>
                  <a:pt x="119650" y="0"/>
                  <a:pt x="267246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21040" y="2276856"/>
            <a:ext cx="3401568" cy="40416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71EB90F8-5A2D-4795-872B-662FE96339B2}" type="datetime1">
              <a:rPr lang="en-US" smtClean="0"/>
              <a:t>3/26/26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413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3401568" cy="15270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5B0EC94-28E6-D665-7491-10A308B0B42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02843" y="342901"/>
            <a:ext cx="7346257" cy="6172200"/>
          </a:xfrm>
          <a:custGeom>
            <a:avLst/>
            <a:gdLst>
              <a:gd name="connsiteX0" fmla="*/ 267246 w 7391400"/>
              <a:gd name="connsiteY0" fmla="*/ 0 h 6172200"/>
              <a:gd name="connsiteX1" fmla="*/ 7124155 w 7391400"/>
              <a:gd name="connsiteY1" fmla="*/ 0 h 6172200"/>
              <a:gd name="connsiteX2" fmla="*/ 7391400 w 7391400"/>
              <a:gd name="connsiteY2" fmla="*/ 266886 h 6172200"/>
              <a:gd name="connsiteX3" fmla="*/ 7391400 w 7391400"/>
              <a:gd name="connsiteY3" fmla="*/ 5905314 h 6172200"/>
              <a:gd name="connsiteX4" fmla="*/ 7124155 w 7391400"/>
              <a:gd name="connsiteY4" fmla="*/ 6172200 h 6172200"/>
              <a:gd name="connsiteX5" fmla="*/ 267246 w 7391400"/>
              <a:gd name="connsiteY5" fmla="*/ 6172200 h 6172200"/>
              <a:gd name="connsiteX6" fmla="*/ 0 w 7391400"/>
              <a:gd name="connsiteY6" fmla="*/ 5905314 h 6172200"/>
              <a:gd name="connsiteX7" fmla="*/ 0 w 7391400"/>
              <a:gd name="connsiteY7" fmla="*/ 266886 h 6172200"/>
              <a:gd name="connsiteX8" fmla="*/ 267246 w 73914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91400" h="6172200">
                <a:moveTo>
                  <a:pt x="267246" y="0"/>
                </a:moveTo>
                <a:lnTo>
                  <a:pt x="7124155" y="0"/>
                </a:lnTo>
                <a:cubicBezTo>
                  <a:pt x="7271750" y="0"/>
                  <a:pt x="7391400" y="119489"/>
                  <a:pt x="7391400" y="266886"/>
                </a:cubicBezTo>
                <a:lnTo>
                  <a:pt x="7391400" y="5905314"/>
                </a:lnTo>
                <a:cubicBezTo>
                  <a:pt x="7391400" y="6052711"/>
                  <a:pt x="7271750" y="6172200"/>
                  <a:pt x="7124155" y="6172200"/>
                </a:cubicBezTo>
                <a:lnTo>
                  <a:pt x="267246" y="6172200"/>
                </a:lnTo>
                <a:cubicBezTo>
                  <a:pt x="119650" y="6172200"/>
                  <a:pt x="0" y="6052711"/>
                  <a:pt x="0" y="5905314"/>
                </a:cubicBezTo>
                <a:lnTo>
                  <a:pt x="0" y="266886"/>
                </a:lnTo>
                <a:cubicBezTo>
                  <a:pt x="0" y="119489"/>
                  <a:pt x="119650" y="0"/>
                  <a:pt x="267246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2276856"/>
            <a:ext cx="3401568" cy="404164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9A22F9C2-5647-4E58-BE9B-A16834D13FE3}" type="datetime1">
              <a:rPr lang="en-US" smtClean="0"/>
              <a:t>3/26/26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260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896" y="1078992"/>
            <a:ext cx="3273552" cy="194767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5B0EC94-28E6-D665-7491-10A308B0B42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2900" y="342901"/>
            <a:ext cx="7391400" cy="6172200"/>
          </a:xfrm>
          <a:custGeom>
            <a:avLst/>
            <a:gdLst>
              <a:gd name="connsiteX0" fmla="*/ 267246 w 7391400"/>
              <a:gd name="connsiteY0" fmla="*/ 0 h 6172200"/>
              <a:gd name="connsiteX1" fmla="*/ 7124155 w 7391400"/>
              <a:gd name="connsiteY1" fmla="*/ 0 h 6172200"/>
              <a:gd name="connsiteX2" fmla="*/ 7391400 w 7391400"/>
              <a:gd name="connsiteY2" fmla="*/ 266886 h 6172200"/>
              <a:gd name="connsiteX3" fmla="*/ 7391400 w 7391400"/>
              <a:gd name="connsiteY3" fmla="*/ 5905314 h 6172200"/>
              <a:gd name="connsiteX4" fmla="*/ 7124155 w 7391400"/>
              <a:gd name="connsiteY4" fmla="*/ 6172200 h 6172200"/>
              <a:gd name="connsiteX5" fmla="*/ 267246 w 7391400"/>
              <a:gd name="connsiteY5" fmla="*/ 6172200 h 6172200"/>
              <a:gd name="connsiteX6" fmla="*/ 0 w 7391400"/>
              <a:gd name="connsiteY6" fmla="*/ 5905314 h 6172200"/>
              <a:gd name="connsiteX7" fmla="*/ 0 w 7391400"/>
              <a:gd name="connsiteY7" fmla="*/ 266886 h 6172200"/>
              <a:gd name="connsiteX8" fmla="*/ 267246 w 73914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91400" h="6172200">
                <a:moveTo>
                  <a:pt x="267246" y="0"/>
                </a:moveTo>
                <a:lnTo>
                  <a:pt x="7124155" y="0"/>
                </a:lnTo>
                <a:cubicBezTo>
                  <a:pt x="7271750" y="0"/>
                  <a:pt x="7391400" y="119489"/>
                  <a:pt x="7391400" y="266886"/>
                </a:cubicBezTo>
                <a:lnTo>
                  <a:pt x="7391400" y="5905314"/>
                </a:lnTo>
                <a:cubicBezTo>
                  <a:pt x="7391400" y="6052711"/>
                  <a:pt x="7271750" y="6172200"/>
                  <a:pt x="7124155" y="6172200"/>
                </a:cubicBezTo>
                <a:lnTo>
                  <a:pt x="267246" y="6172200"/>
                </a:lnTo>
                <a:cubicBezTo>
                  <a:pt x="119650" y="6172200"/>
                  <a:pt x="0" y="6052711"/>
                  <a:pt x="0" y="5905314"/>
                </a:cubicBezTo>
                <a:lnTo>
                  <a:pt x="0" y="266886"/>
                </a:lnTo>
                <a:cubicBezTo>
                  <a:pt x="0" y="119489"/>
                  <a:pt x="119650" y="0"/>
                  <a:pt x="267246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11896" y="3099816"/>
            <a:ext cx="3273552" cy="29535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400"/>
            </a:lvl3pPr>
            <a:lvl4pPr marL="685800" indent="0">
              <a:buNone/>
              <a:defRPr sz="1400"/>
            </a:lvl4pPr>
            <a:lvl5pPr marL="91440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9B124E6D-88B1-474F-9E7C-C29F02FACC38}" type="datetime1">
              <a:rPr lang="en-US" smtClean="0"/>
              <a:t>3/26/26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445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2" y="5111854"/>
            <a:ext cx="3739279" cy="138988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D5837EDE-723C-6CF6-EB95-3AEDA1F07E9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9373" y="320043"/>
            <a:ext cx="11509730" cy="4404825"/>
          </a:xfrm>
          <a:custGeom>
            <a:avLst/>
            <a:gdLst>
              <a:gd name="connsiteX0" fmla="*/ 299132 w 11509730"/>
              <a:gd name="connsiteY0" fmla="*/ 0 h 4404825"/>
              <a:gd name="connsiteX1" fmla="*/ 11210598 w 11509730"/>
              <a:gd name="connsiteY1" fmla="*/ 0 h 4404825"/>
              <a:gd name="connsiteX2" fmla="*/ 11509730 w 11509730"/>
              <a:gd name="connsiteY2" fmla="*/ 299132 h 4404825"/>
              <a:gd name="connsiteX3" fmla="*/ 11509730 w 11509730"/>
              <a:gd name="connsiteY3" fmla="*/ 4105693 h 4404825"/>
              <a:gd name="connsiteX4" fmla="*/ 11210598 w 11509730"/>
              <a:gd name="connsiteY4" fmla="*/ 4404825 h 4404825"/>
              <a:gd name="connsiteX5" fmla="*/ 299132 w 11509730"/>
              <a:gd name="connsiteY5" fmla="*/ 4404825 h 4404825"/>
              <a:gd name="connsiteX6" fmla="*/ 0 w 11509730"/>
              <a:gd name="connsiteY6" fmla="*/ 4105693 h 4404825"/>
              <a:gd name="connsiteX7" fmla="*/ 0 w 11509730"/>
              <a:gd name="connsiteY7" fmla="*/ 299132 h 4404825"/>
              <a:gd name="connsiteX8" fmla="*/ 299132 w 11509730"/>
              <a:gd name="connsiteY8" fmla="*/ 0 h 44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730" h="4404825">
                <a:moveTo>
                  <a:pt x="299132" y="0"/>
                </a:moveTo>
                <a:lnTo>
                  <a:pt x="11210598" y="0"/>
                </a:lnTo>
                <a:cubicBezTo>
                  <a:pt x="11375804" y="0"/>
                  <a:pt x="11509730" y="133926"/>
                  <a:pt x="11509730" y="299132"/>
                </a:cubicBezTo>
                <a:lnTo>
                  <a:pt x="11509730" y="4105693"/>
                </a:lnTo>
                <a:cubicBezTo>
                  <a:pt x="11509730" y="4270899"/>
                  <a:pt x="11375804" y="4404825"/>
                  <a:pt x="11210598" y="4404825"/>
                </a:cubicBezTo>
                <a:lnTo>
                  <a:pt x="299132" y="4404825"/>
                </a:lnTo>
                <a:cubicBezTo>
                  <a:pt x="133926" y="4404825"/>
                  <a:pt x="0" y="4270899"/>
                  <a:pt x="0" y="4105693"/>
                </a:cubicBezTo>
                <a:lnTo>
                  <a:pt x="0" y="299132"/>
                </a:lnTo>
                <a:cubicBezTo>
                  <a:pt x="0" y="133926"/>
                  <a:pt x="133926" y="0"/>
                  <a:pt x="299132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21C7E-4348-443E-B7C8-EE213DFF1CB1}" type="datetime1">
              <a:rPr lang="en-US" smtClean="0"/>
              <a:t>3/26/26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51928" y="5111854"/>
            <a:ext cx="6400800" cy="138988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685800" indent="0">
              <a:buFont typeface="Arial" panose="020B0604020202020204" pitchFamily="34" charset="0"/>
              <a:buNone/>
              <a:defRPr sz="1400"/>
            </a:lvl4pPr>
            <a:lvl5pPr marL="914400" indent="0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1100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162318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BCE7E7D-ED4A-B625-6CB8-4D71682F63D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373" y="320042"/>
            <a:ext cx="11509730" cy="3458229"/>
          </a:xfrm>
          <a:custGeom>
            <a:avLst/>
            <a:gdLst>
              <a:gd name="connsiteX0" fmla="*/ 351529 w 11509730"/>
              <a:gd name="connsiteY0" fmla="*/ 0 h 3458229"/>
              <a:gd name="connsiteX1" fmla="*/ 11158201 w 11509730"/>
              <a:gd name="connsiteY1" fmla="*/ 0 h 3458229"/>
              <a:gd name="connsiteX2" fmla="*/ 11509730 w 11509730"/>
              <a:gd name="connsiteY2" fmla="*/ 351529 h 3458229"/>
              <a:gd name="connsiteX3" fmla="*/ 11509730 w 11509730"/>
              <a:gd name="connsiteY3" fmla="*/ 3106700 h 3458229"/>
              <a:gd name="connsiteX4" fmla="*/ 11158201 w 11509730"/>
              <a:gd name="connsiteY4" fmla="*/ 3458229 h 3458229"/>
              <a:gd name="connsiteX5" fmla="*/ 351529 w 11509730"/>
              <a:gd name="connsiteY5" fmla="*/ 3458229 h 3458229"/>
              <a:gd name="connsiteX6" fmla="*/ 0 w 11509730"/>
              <a:gd name="connsiteY6" fmla="*/ 3106700 h 3458229"/>
              <a:gd name="connsiteX7" fmla="*/ 0 w 11509730"/>
              <a:gd name="connsiteY7" fmla="*/ 351529 h 3458229"/>
              <a:gd name="connsiteX8" fmla="*/ 351529 w 11509730"/>
              <a:gd name="connsiteY8" fmla="*/ 0 h 345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730" h="3458229">
                <a:moveTo>
                  <a:pt x="351529" y="0"/>
                </a:moveTo>
                <a:lnTo>
                  <a:pt x="11158201" y="0"/>
                </a:lnTo>
                <a:cubicBezTo>
                  <a:pt x="11352345" y="0"/>
                  <a:pt x="11509730" y="157385"/>
                  <a:pt x="11509730" y="351529"/>
                </a:cubicBezTo>
                <a:lnTo>
                  <a:pt x="11509730" y="3106700"/>
                </a:lnTo>
                <a:cubicBezTo>
                  <a:pt x="11509730" y="3300844"/>
                  <a:pt x="11352345" y="3458229"/>
                  <a:pt x="11158201" y="3458229"/>
                </a:cubicBezTo>
                <a:lnTo>
                  <a:pt x="351529" y="3458229"/>
                </a:lnTo>
                <a:cubicBezTo>
                  <a:pt x="157385" y="3458229"/>
                  <a:pt x="0" y="3300844"/>
                  <a:pt x="0" y="3106700"/>
                </a:cubicBezTo>
                <a:lnTo>
                  <a:pt x="0" y="351529"/>
                </a:lnTo>
                <a:cubicBezTo>
                  <a:pt x="0" y="157385"/>
                  <a:pt x="157385" y="0"/>
                  <a:pt x="351529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2BB8D-1BA0-4790-987D-651470CA8928}" type="datetime1">
              <a:rPr lang="en-US" smtClean="0"/>
              <a:t>3/26/26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24028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400"/>
            </a:lvl4pPr>
            <a:lvl5pPr marL="1085850" indent="-1714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594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4590288" cy="373989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52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206240" cy="1380744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5FC269D-AA10-2D35-8DD6-33E0E2CC40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91348" y="343038"/>
            <a:ext cx="6257031" cy="6172200"/>
          </a:xfrm>
          <a:custGeom>
            <a:avLst/>
            <a:gdLst>
              <a:gd name="connsiteX0" fmla="*/ 318609 w 6257031"/>
              <a:gd name="connsiteY0" fmla="*/ 0 h 6172200"/>
              <a:gd name="connsiteX1" fmla="*/ 5938422 w 6257031"/>
              <a:gd name="connsiteY1" fmla="*/ 0 h 6172200"/>
              <a:gd name="connsiteX2" fmla="*/ 6257031 w 6257031"/>
              <a:gd name="connsiteY2" fmla="*/ 318609 h 6172200"/>
              <a:gd name="connsiteX3" fmla="*/ 6257031 w 6257031"/>
              <a:gd name="connsiteY3" fmla="*/ 5853591 h 6172200"/>
              <a:gd name="connsiteX4" fmla="*/ 5938422 w 6257031"/>
              <a:gd name="connsiteY4" fmla="*/ 6172200 h 6172200"/>
              <a:gd name="connsiteX5" fmla="*/ 318609 w 6257031"/>
              <a:gd name="connsiteY5" fmla="*/ 6172200 h 6172200"/>
              <a:gd name="connsiteX6" fmla="*/ 0 w 6257031"/>
              <a:gd name="connsiteY6" fmla="*/ 5853591 h 6172200"/>
              <a:gd name="connsiteX7" fmla="*/ 0 w 6257031"/>
              <a:gd name="connsiteY7" fmla="*/ 318609 h 6172200"/>
              <a:gd name="connsiteX8" fmla="*/ 318609 w 6257031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57031" h="6172200">
                <a:moveTo>
                  <a:pt x="318609" y="0"/>
                </a:moveTo>
                <a:lnTo>
                  <a:pt x="5938422" y="0"/>
                </a:lnTo>
                <a:cubicBezTo>
                  <a:pt x="6114385" y="0"/>
                  <a:pt x="6257031" y="142646"/>
                  <a:pt x="6257031" y="318609"/>
                </a:cubicBezTo>
                <a:lnTo>
                  <a:pt x="6257031" y="5853591"/>
                </a:lnTo>
                <a:cubicBezTo>
                  <a:pt x="6257031" y="6029554"/>
                  <a:pt x="6114385" y="6172200"/>
                  <a:pt x="5938422" y="6172200"/>
                </a:cubicBezTo>
                <a:lnTo>
                  <a:pt x="318609" y="6172200"/>
                </a:lnTo>
                <a:cubicBezTo>
                  <a:pt x="142646" y="6172200"/>
                  <a:pt x="0" y="6029554"/>
                  <a:pt x="0" y="5853591"/>
                </a:cubicBezTo>
                <a:lnTo>
                  <a:pt x="0" y="318609"/>
                </a:lnTo>
                <a:cubicBezTo>
                  <a:pt x="0" y="142646"/>
                  <a:pt x="142646" y="0"/>
                  <a:pt x="318609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164B5AC7-D387-41BC-BBB6-F6DD0E8CACDB}" type="datetime1">
              <a:rPr lang="en-US" smtClean="0"/>
              <a:t>3/26/26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526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61425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A25225-80A2-7139-2A81-39CA926639F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39373" y="3067414"/>
            <a:ext cx="11509730" cy="3458229"/>
          </a:xfrm>
          <a:custGeom>
            <a:avLst/>
            <a:gdLst>
              <a:gd name="connsiteX0" fmla="*/ 351529 w 11509730"/>
              <a:gd name="connsiteY0" fmla="*/ 0 h 3458229"/>
              <a:gd name="connsiteX1" fmla="*/ 11158201 w 11509730"/>
              <a:gd name="connsiteY1" fmla="*/ 0 h 3458229"/>
              <a:gd name="connsiteX2" fmla="*/ 11509730 w 11509730"/>
              <a:gd name="connsiteY2" fmla="*/ 351529 h 3458229"/>
              <a:gd name="connsiteX3" fmla="*/ 11509730 w 11509730"/>
              <a:gd name="connsiteY3" fmla="*/ 3106700 h 3458229"/>
              <a:gd name="connsiteX4" fmla="*/ 11158201 w 11509730"/>
              <a:gd name="connsiteY4" fmla="*/ 3458229 h 3458229"/>
              <a:gd name="connsiteX5" fmla="*/ 351529 w 11509730"/>
              <a:gd name="connsiteY5" fmla="*/ 3458229 h 3458229"/>
              <a:gd name="connsiteX6" fmla="*/ 0 w 11509730"/>
              <a:gd name="connsiteY6" fmla="*/ 3106700 h 3458229"/>
              <a:gd name="connsiteX7" fmla="*/ 0 w 11509730"/>
              <a:gd name="connsiteY7" fmla="*/ 351529 h 3458229"/>
              <a:gd name="connsiteX8" fmla="*/ 351529 w 11509730"/>
              <a:gd name="connsiteY8" fmla="*/ 0 h 345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730" h="3458229">
                <a:moveTo>
                  <a:pt x="351529" y="0"/>
                </a:moveTo>
                <a:lnTo>
                  <a:pt x="11158201" y="0"/>
                </a:lnTo>
                <a:cubicBezTo>
                  <a:pt x="11352345" y="0"/>
                  <a:pt x="11509730" y="157385"/>
                  <a:pt x="11509730" y="351529"/>
                </a:cubicBezTo>
                <a:lnTo>
                  <a:pt x="11509730" y="3106700"/>
                </a:lnTo>
                <a:cubicBezTo>
                  <a:pt x="11509730" y="3300844"/>
                  <a:pt x="11352345" y="3458229"/>
                  <a:pt x="11158201" y="3458229"/>
                </a:cubicBezTo>
                <a:lnTo>
                  <a:pt x="351529" y="3458229"/>
                </a:lnTo>
                <a:cubicBezTo>
                  <a:pt x="157385" y="3458229"/>
                  <a:pt x="0" y="3300844"/>
                  <a:pt x="0" y="3106700"/>
                </a:cubicBezTo>
                <a:lnTo>
                  <a:pt x="0" y="351529"/>
                </a:lnTo>
                <a:cubicBezTo>
                  <a:pt x="0" y="157385"/>
                  <a:pt x="157385" y="0"/>
                  <a:pt x="351529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519672"/>
            <a:ext cx="3494314" cy="338328"/>
          </a:xfrm>
        </p:spPr>
        <p:txBody>
          <a:bodyPr/>
          <a:lstStyle/>
          <a:p>
            <a:fld id="{48CD4B21-9C97-4358-8E22-9F49A31BDF6B}" type="datetime1">
              <a:rPr lang="en-US" smtClean="0"/>
              <a:t>3/26/26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561425"/>
            <a:ext cx="7772400" cy="224028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400"/>
            </a:lvl4pPr>
            <a:lvl5pPr marL="1085850" indent="-1714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6519672"/>
            <a:ext cx="2805405" cy="338328"/>
          </a:xfr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6519672"/>
            <a:ext cx="429207" cy="338328"/>
          </a:xfrm>
        </p:spPr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7182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03504"/>
            <a:ext cx="11155680" cy="970463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5F6FDB5-F783-3538-287C-754C11C309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9768" y="1828800"/>
            <a:ext cx="6176399" cy="4425696"/>
          </a:xfrm>
          <a:custGeom>
            <a:avLst/>
            <a:gdLst>
              <a:gd name="connsiteX0" fmla="*/ 325421 w 6450717"/>
              <a:gd name="connsiteY0" fmla="*/ 0 h 4425696"/>
              <a:gd name="connsiteX1" fmla="*/ 6125296 w 6450717"/>
              <a:gd name="connsiteY1" fmla="*/ 0 h 4425696"/>
              <a:gd name="connsiteX2" fmla="*/ 6450717 w 6450717"/>
              <a:gd name="connsiteY2" fmla="*/ 325421 h 4425696"/>
              <a:gd name="connsiteX3" fmla="*/ 6450717 w 6450717"/>
              <a:gd name="connsiteY3" fmla="*/ 4100275 h 4425696"/>
              <a:gd name="connsiteX4" fmla="*/ 6125296 w 6450717"/>
              <a:gd name="connsiteY4" fmla="*/ 4425696 h 4425696"/>
              <a:gd name="connsiteX5" fmla="*/ 325421 w 6450717"/>
              <a:gd name="connsiteY5" fmla="*/ 4425696 h 4425696"/>
              <a:gd name="connsiteX6" fmla="*/ 0 w 6450717"/>
              <a:gd name="connsiteY6" fmla="*/ 4100275 h 4425696"/>
              <a:gd name="connsiteX7" fmla="*/ 0 w 6450717"/>
              <a:gd name="connsiteY7" fmla="*/ 325421 h 4425696"/>
              <a:gd name="connsiteX8" fmla="*/ 325421 w 6450717"/>
              <a:gd name="connsiteY8" fmla="*/ 0 h 4425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50717" h="4425696">
                <a:moveTo>
                  <a:pt x="325421" y="0"/>
                </a:moveTo>
                <a:lnTo>
                  <a:pt x="6125296" y="0"/>
                </a:lnTo>
                <a:cubicBezTo>
                  <a:pt x="6305021" y="0"/>
                  <a:pt x="6450717" y="145696"/>
                  <a:pt x="6450717" y="325421"/>
                </a:cubicBezTo>
                <a:lnTo>
                  <a:pt x="6450717" y="4100275"/>
                </a:lnTo>
                <a:cubicBezTo>
                  <a:pt x="6450717" y="4280000"/>
                  <a:pt x="6305021" y="4425696"/>
                  <a:pt x="6125296" y="4425696"/>
                </a:cubicBezTo>
                <a:lnTo>
                  <a:pt x="325421" y="4425696"/>
                </a:lnTo>
                <a:cubicBezTo>
                  <a:pt x="145696" y="4425696"/>
                  <a:pt x="0" y="4280000"/>
                  <a:pt x="0" y="4100275"/>
                </a:cubicBezTo>
                <a:lnTo>
                  <a:pt x="0" y="325421"/>
                </a:lnTo>
                <a:cubicBezTo>
                  <a:pt x="0" y="145696"/>
                  <a:pt x="145696" y="0"/>
                  <a:pt x="325421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87768" y="1828800"/>
            <a:ext cx="4297680" cy="442887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8FABC-5F70-4DE9-8A42-1DE3D93319BF}" type="datetime1">
              <a:rPr lang="en-US" smtClean="0"/>
              <a:t>3/26/26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19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48639"/>
            <a:ext cx="4855464" cy="145389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5F2F272-6D18-7E06-3E9A-D10C5C50219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0075" y="2293496"/>
            <a:ext cx="4775158" cy="4039043"/>
          </a:xfrm>
          <a:custGeom>
            <a:avLst/>
            <a:gdLst>
              <a:gd name="connsiteX0" fmla="*/ 305917 w 4855463"/>
              <a:gd name="connsiteY0" fmla="*/ 0 h 4039043"/>
              <a:gd name="connsiteX1" fmla="*/ 4549547 w 4855463"/>
              <a:gd name="connsiteY1" fmla="*/ 0 h 4039043"/>
              <a:gd name="connsiteX2" fmla="*/ 4849249 w 4855463"/>
              <a:gd name="connsiteY2" fmla="*/ 244264 h 4039043"/>
              <a:gd name="connsiteX3" fmla="*/ 4855463 w 4855463"/>
              <a:gd name="connsiteY3" fmla="*/ 305907 h 4039043"/>
              <a:gd name="connsiteX4" fmla="*/ 4855463 w 4855463"/>
              <a:gd name="connsiteY4" fmla="*/ 3733136 h 4039043"/>
              <a:gd name="connsiteX5" fmla="*/ 4849249 w 4855463"/>
              <a:gd name="connsiteY5" fmla="*/ 3794779 h 4039043"/>
              <a:gd name="connsiteX6" fmla="*/ 4549547 w 4855463"/>
              <a:gd name="connsiteY6" fmla="*/ 4039043 h 4039043"/>
              <a:gd name="connsiteX7" fmla="*/ 305917 w 4855463"/>
              <a:gd name="connsiteY7" fmla="*/ 4039043 h 4039043"/>
              <a:gd name="connsiteX8" fmla="*/ 0 w 4855463"/>
              <a:gd name="connsiteY8" fmla="*/ 3733126 h 4039043"/>
              <a:gd name="connsiteX9" fmla="*/ 0 w 4855463"/>
              <a:gd name="connsiteY9" fmla="*/ 305917 h 4039043"/>
              <a:gd name="connsiteX10" fmla="*/ 305917 w 4855463"/>
              <a:gd name="connsiteY10" fmla="*/ 0 h 403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55463" h="4039043">
                <a:moveTo>
                  <a:pt x="305917" y="0"/>
                </a:moveTo>
                <a:lnTo>
                  <a:pt x="4549547" y="0"/>
                </a:lnTo>
                <a:cubicBezTo>
                  <a:pt x="4697381" y="0"/>
                  <a:pt x="4820723" y="104863"/>
                  <a:pt x="4849249" y="244264"/>
                </a:cubicBezTo>
                <a:lnTo>
                  <a:pt x="4855463" y="305907"/>
                </a:lnTo>
                <a:lnTo>
                  <a:pt x="4855463" y="3733136"/>
                </a:lnTo>
                <a:lnTo>
                  <a:pt x="4849249" y="3794779"/>
                </a:lnTo>
                <a:cubicBezTo>
                  <a:pt x="4820723" y="3934180"/>
                  <a:pt x="4697381" y="4039043"/>
                  <a:pt x="4549547" y="4039043"/>
                </a:cubicBezTo>
                <a:lnTo>
                  <a:pt x="305917" y="4039043"/>
                </a:lnTo>
                <a:cubicBezTo>
                  <a:pt x="136964" y="4039043"/>
                  <a:pt x="0" y="3902079"/>
                  <a:pt x="0" y="3733126"/>
                </a:cubicBezTo>
                <a:lnTo>
                  <a:pt x="0" y="305917"/>
                </a:lnTo>
                <a:cubicBezTo>
                  <a:pt x="0" y="136964"/>
                  <a:pt x="136964" y="0"/>
                  <a:pt x="305917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49275"/>
            <a:ext cx="5585925" cy="57832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32AAB-0859-49C5-9F81-D3744B520913}" type="datetime1">
              <a:rPr lang="en-US" smtClean="0"/>
              <a:t>3/26/26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904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0218"/>
            <a:ext cx="3827439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4639E5C-EF58-65A1-C364-F58DE761581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0075" y="2293494"/>
            <a:ext cx="3666744" cy="4039044"/>
          </a:xfrm>
          <a:custGeom>
            <a:avLst/>
            <a:gdLst>
              <a:gd name="connsiteX0" fmla="*/ 292716 w 3666744"/>
              <a:gd name="connsiteY0" fmla="*/ 0 h 4039044"/>
              <a:gd name="connsiteX1" fmla="*/ 3374028 w 3666744"/>
              <a:gd name="connsiteY1" fmla="*/ 0 h 4039044"/>
              <a:gd name="connsiteX2" fmla="*/ 3666744 w 3666744"/>
              <a:gd name="connsiteY2" fmla="*/ 292716 h 4039044"/>
              <a:gd name="connsiteX3" fmla="*/ 3666744 w 3666744"/>
              <a:gd name="connsiteY3" fmla="*/ 3746328 h 4039044"/>
              <a:gd name="connsiteX4" fmla="*/ 3374028 w 3666744"/>
              <a:gd name="connsiteY4" fmla="*/ 4039044 h 4039044"/>
              <a:gd name="connsiteX5" fmla="*/ 292716 w 3666744"/>
              <a:gd name="connsiteY5" fmla="*/ 4039044 h 4039044"/>
              <a:gd name="connsiteX6" fmla="*/ 0 w 3666744"/>
              <a:gd name="connsiteY6" fmla="*/ 3746328 h 4039044"/>
              <a:gd name="connsiteX7" fmla="*/ 0 w 3666744"/>
              <a:gd name="connsiteY7" fmla="*/ 292716 h 4039044"/>
              <a:gd name="connsiteX8" fmla="*/ 292716 w 3666744"/>
              <a:gd name="connsiteY8" fmla="*/ 0 h 4039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66744" h="4039044">
                <a:moveTo>
                  <a:pt x="292716" y="0"/>
                </a:moveTo>
                <a:lnTo>
                  <a:pt x="3374028" y="0"/>
                </a:lnTo>
                <a:cubicBezTo>
                  <a:pt x="3535691" y="0"/>
                  <a:pt x="3666744" y="131053"/>
                  <a:pt x="3666744" y="292716"/>
                </a:cubicBezTo>
                <a:lnTo>
                  <a:pt x="3666744" y="3746328"/>
                </a:lnTo>
                <a:cubicBezTo>
                  <a:pt x="3666744" y="3907991"/>
                  <a:pt x="3535691" y="4039044"/>
                  <a:pt x="3374028" y="4039044"/>
                </a:cubicBezTo>
                <a:lnTo>
                  <a:pt x="292716" y="4039044"/>
                </a:lnTo>
                <a:cubicBezTo>
                  <a:pt x="131053" y="4039044"/>
                  <a:pt x="0" y="3907991"/>
                  <a:pt x="0" y="3746328"/>
                </a:cubicBezTo>
                <a:lnTo>
                  <a:pt x="0" y="292716"/>
                </a:lnTo>
                <a:cubicBezTo>
                  <a:pt x="0" y="131053"/>
                  <a:pt x="131053" y="0"/>
                  <a:pt x="292716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20787" y="549275"/>
            <a:ext cx="6561138" cy="578815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C0E27-EFA9-4706-B7B3-384BAC09CA5C}" type="datetime1">
              <a:rPr lang="en-US" smtClean="0"/>
              <a:t>3/26/26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6541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242A1-A384-8CB1-904B-45EEDF23C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" y="4992624"/>
            <a:ext cx="11201400" cy="1225296"/>
          </a:xfrm>
        </p:spPr>
        <p:txBody>
          <a:bodyPr anchor="t">
            <a:norm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C6FDB9-A3B3-A4DB-D081-D27ECC70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38527-6BF7-45BD-8E9C-2BDCA53716A3}" type="datetime1">
              <a:rPr lang="en-US" smtClean="0"/>
              <a:t>3/26/26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6D72DC-8ED1-FAB8-CD4C-7BDCAEA2C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FCFB0-1D5D-C25F-A74C-5CFB9C195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F59BDE-94E7-56D6-3D7F-6145311BA2D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3776" y="786384"/>
            <a:ext cx="11201400" cy="4206240"/>
          </a:xfrm>
        </p:spPr>
        <p:txBody>
          <a:bodyPr anchor="b">
            <a:normAutofit/>
          </a:bodyPr>
          <a:lstStyle>
            <a:lvl1pPr marL="0" indent="0" algn="ctr">
              <a:buNone/>
              <a:defRPr sz="2780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41780979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242A1-A384-8CB1-904B-45EEDF23C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" y="4992624"/>
            <a:ext cx="11201400" cy="1225296"/>
          </a:xfrm>
        </p:spPr>
        <p:txBody>
          <a:bodyPr anchor="t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C6FDB9-A3B3-A4DB-D081-D27ECC70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2D2C4-0829-4B37-AFA9-97EED5EA275A}" type="datetime1">
              <a:rPr lang="en-US" smtClean="0"/>
              <a:t>3/26/26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6D72DC-8ED1-FAB8-CD4C-7BDCAEA2C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FCFB0-1D5D-C25F-A74C-5CFB9C195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F59BDE-94E7-56D6-3D7F-6145311BA2D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3776" y="786384"/>
            <a:ext cx="11201400" cy="4206240"/>
          </a:xfrm>
        </p:spPr>
        <p:txBody>
          <a:bodyPr anchor="b">
            <a:normAutofit/>
          </a:bodyPr>
          <a:lstStyle>
            <a:lvl1pPr marL="0" indent="0" algn="ctr">
              <a:buNone/>
              <a:defRPr sz="27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17281067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242A1-A384-8CB1-904B-45EEDF23C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809744"/>
            <a:ext cx="5897880" cy="135331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20000"/>
              </a:lnSpc>
              <a:defRPr lang="en-US" sz="2800" dirty="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C6FDB9-A3B3-A4DB-D081-D27ECC70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3353C-D70D-4D92-85A4-BE6E7FCC2830}" type="datetime1">
              <a:rPr lang="en-US" smtClean="0"/>
              <a:t>3/26/26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6D72DC-8ED1-FAB8-CD4C-7BDCAEA2C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FCFB0-1D5D-C25F-A74C-5CFB9C195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F59BDE-94E7-56D6-3D7F-6145311BA2D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603504"/>
            <a:ext cx="11201400" cy="4206240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en-US" sz="27800" dirty="0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20944006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7622C3-A8C0-4CE4-AFAA-25D23CB3242F}" type="datetime1">
              <a:rPr lang="en-US" smtClean="0"/>
              <a:t>3/26/26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630936"/>
            <a:ext cx="8266176" cy="5605272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5400" b="1"/>
            </a:lvl1pPr>
            <a:lvl2pPr marL="228600" indent="0">
              <a:lnSpc>
                <a:spcPct val="100000"/>
              </a:lnSpc>
              <a:buNone/>
              <a:defRPr sz="4800" b="1"/>
            </a:lvl2pPr>
            <a:lvl3pPr marL="457200" indent="0">
              <a:lnSpc>
                <a:spcPct val="100000"/>
              </a:lnSpc>
              <a:buNone/>
              <a:defRPr sz="4400" b="1"/>
            </a:lvl3pPr>
            <a:lvl4pPr marL="685800" indent="0">
              <a:lnSpc>
                <a:spcPct val="100000"/>
              </a:lnSpc>
              <a:buNone/>
              <a:defRPr sz="4000" b="1"/>
            </a:lvl4pPr>
            <a:lvl5pPr marL="914400" indent="0">
              <a:lnSpc>
                <a:spcPct val="100000"/>
              </a:lnSpc>
              <a:buNone/>
              <a:defRPr sz="3600" b="1"/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70013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B6EAC-4E38-4BC4-964B-55A6571A4EBF}" type="datetime1">
              <a:rPr lang="en-US" smtClean="0"/>
              <a:t>3/26/26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1929384"/>
            <a:ext cx="8266176" cy="4142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4846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2DDD8-66B1-484C-ABC1-3F6C2E131531}" type="datetime1">
              <a:rPr lang="en-US" smtClean="0"/>
              <a:t>3/26/26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548640"/>
            <a:ext cx="8266176" cy="560527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4055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11480"/>
            <a:ext cx="5397718" cy="373989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66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873752"/>
            <a:ext cx="4517136" cy="1380744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A0D73698-4765-4C7F-8C74-6EF048F95E94}" type="datetime1">
              <a:rPr lang="en-US" smtClean="0"/>
              <a:t>3/26/26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8F28510C-0939-D915-FCC8-7D8AD447578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20113" y="342900"/>
            <a:ext cx="5131133" cy="6172200"/>
          </a:xfrm>
          <a:custGeom>
            <a:avLst/>
            <a:gdLst>
              <a:gd name="connsiteX0" fmla="*/ 305905 w 5334000"/>
              <a:gd name="connsiteY0" fmla="*/ 0 h 6172200"/>
              <a:gd name="connsiteX1" fmla="*/ 5028095 w 5334000"/>
              <a:gd name="connsiteY1" fmla="*/ 0 h 6172200"/>
              <a:gd name="connsiteX2" fmla="*/ 5334000 w 5334000"/>
              <a:gd name="connsiteY2" fmla="*/ 305905 h 6172200"/>
              <a:gd name="connsiteX3" fmla="*/ 5334000 w 5334000"/>
              <a:gd name="connsiteY3" fmla="*/ 5866295 h 6172200"/>
              <a:gd name="connsiteX4" fmla="*/ 5028095 w 5334000"/>
              <a:gd name="connsiteY4" fmla="*/ 6172200 h 6172200"/>
              <a:gd name="connsiteX5" fmla="*/ 305905 w 5334000"/>
              <a:gd name="connsiteY5" fmla="*/ 6172200 h 6172200"/>
              <a:gd name="connsiteX6" fmla="*/ 0 w 5334000"/>
              <a:gd name="connsiteY6" fmla="*/ 5866295 h 6172200"/>
              <a:gd name="connsiteX7" fmla="*/ 0 w 5334000"/>
              <a:gd name="connsiteY7" fmla="*/ 305905 h 6172200"/>
              <a:gd name="connsiteX8" fmla="*/ 305905 w 5334000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4000" h="6172200">
                <a:moveTo>
                  <a:pt x="305905" y="0"/>
                </a:moveTo>
                <a:lnTo>
                  <a:pt x="5028095" y="0"/>
                </a:lnTo>
                <a:cubicBezTo>
                  <a:pt x="5197042" y="0"/>
                  <a:pt x="5334000" y="136958"/>
                  <a:pt x="5334000" y="305905"/>
                </a:cubicBezTo>
                <a:lnTo>
                  <a:pt x="5334000" y="5866295"/>
                </a:lnTo>
                <a:cubicBezTo>
                  <a:pt x="5334000" y="6035242"/>
                  <a:pt x="5197042" y="6172200"/>
                  <a:pt x="5028095" y="6172200"/>
                </a:cubicBezTo>
                <a:lnTo>
                  <a:pt x="305905" y="6172200"/>
                </a:lnTo>
                <a:cubicBezTo>
                  <a:pt x="136958" y="6172200"/>
                  <a:pt x="0" y="6035242"/>
                  <a:pt x="0" y="5866295"/>
                </a:cubicBezTo>
                <a:lnTo>
                  <a:pt x="0" y="305905"/>
                </a:lnTo>
                <a:cubicBezTo>
                  <a:pt x="0" y="136958"/>
                  <a:pt x="136958" y="0"/>
                  <a:pt x="305905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0108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1542D-3EA5-35E3-406E-8496EA7D4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6776" y="5276088"/>
            <a:ext cx="9061704" cy="466344"/>
          </a:xfr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200" b="1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BBD3F2A-2B85-D7B7-24A2-D01A281CD79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1828800"/>
            <a:ext cx="9198864" cy="2871216"/>
          </a:xfrm>
        </p:spPr>
        <p:txBody>
          <a:bodyPr anchor="ctr">
            <a:normAutofit/>
          </a:bodyPr>
          <a:lstStyle>
            <a:lvl1pPr marL="137160" indent="-13716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000"/>
            </a:lvl1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4CA6F2-8C52-8488-999E-FEF7877BA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CBEC5-37D0-4E5C-8671-D7D2A06BE21B}" type="datetime1">
              <a:rPr lang="en-US" smtClean="0"/>
              <a:t>3/26/26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AFB98B-06E5-997A-53DA-CC0E6A618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59DD64-9865-92B3-BED2-F770E9763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7633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51F96B-ED98-BF55-D2B0-047000EF48E1}"/>
              </a:ext>
            </a:extLst>
          </p:cNvPr>
          <p:cNvSpPr/>
          <p:nvPr/>
        </p:nvSpPr>
        <p:spPr>
          <a:xfrm>
            <a:off x="806386" y="760151"/>
            <a:ext cx="10579222" cy="5337698"/>
          </a:xfrm>
          <a:prstGeom prst="roundRect">
            <a:avLst>
              <a:gd name="adj" fmla="val 6093"/>
            </a:avLst>
          </a:prstGeom>
          <a:solidFill>
            <a:schemeClr val="bg2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DE6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31542D-3EA5-35E3-406E-8496EA7D4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1368" y="5120640"/>
            <a:ext cx="8549640" cy="621792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1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BBD3F2A-2B85-D7B7-24A2-D01A281CD79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55064" y="2093976"/>
            <a:ext cx="8695944" cy="2130552"/>
          </a:xfrm>
        </p:spPr>
        <p:txBody>
          <a:bodyPr anchor="ctr">
            <a:normAutofit/>
          </a:bodyPr>
          <a:lstStyle>
            <a:lvl1pPr marL="137160" indent="-13716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/>
            </a:lvl1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4CA6F2-8C52-8488-999E-FEF7877BA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FC37-12B5-4EB9-BB05-B5E210E93FF0}" type="datetime1">
              <a:rPr lang="en-US" smtClean="0"/>
              <a:t>3/26/26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AFB98B-06E5-997A-53DA-CC0E6A618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59DD64-9865-92B3-BED2-F770E9763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659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1542D-3EA5-35E3-406E-8496EA7D4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8556" y="4965192"/>
            <a:ext cx="9450699" cy="1289304"/>
          </a:xfrm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sz="1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BBD3F2A-2B85-D7B7-24A2-D01A281CD79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438912"/>
            <a:ext cx="9619488" cy="452628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800"/>
            </a:lvl1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4CA6F2-8C52-8488-999E-FEF7877BA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0F6F3-6829-4CDD-B3A1-8F321E27194A}" type="datetime1">
              <a:rPr lang="en-US" smtClean="0"/>
              <a:t>3/26/26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AFB98B-06E5-997A-53DA-CC0E6A618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59DD64-9865-92B3-BED2-F770E9763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75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1542D-3EA5-35E3-406E-8496EA7D4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8556" y="4965192"/>
            <a:ext cx="9148947" cy="1289304"/>
          </a:xfrm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sz="1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BBD3F2A-2B85-D7B7-24A2-D01A281CD79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29768" y="1179576"/>
            <a:ext cx="9317736" cy="3785616"/>
          </a:xfrm>
        </p:spPr>
        <p:txBody>
          <a:bodyPr anchor="b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800"/>
            </a:lvl1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4CA6F2-8C52-8488-999E-FEF7877BA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6652C-AA1E-4738-883B-0336FAAA5DB1}" type="datetime1">
              <a:rPr lang="en-US" smtClean="0"/>
              <a:t>3/26/26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AFB98B-06E5-997A-53DA-CC0E6A618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59DD64-9865-92B3-BED2-F770E9763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1102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94248"/>
            <a:ext cx="11164825" cy="9584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7BFCD9-16A4-5745-7BB3-7836095FF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213" y="2020825"/>
            <a:ext cx="5211762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0EDC57-7D17-D4C8-5C60-A44A480EA9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750" y="2020824"/>
            <a:ext cx="5213350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F56A5-925A-45AB-8491-C696F304662B}" type="datetime1">
              <a:rPr lang="en-US" smtClean="0"/>
              <a:t>3/26/26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24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6166"/>
            <a:ext cx="11164824" cy="9765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7" y="1380744"/>
            <a:ext cx="521208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5BB1DC-4DAA-D220-25A9-5752C158F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213" y="2020888"/>
            <a:ext cx="5211762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2512" y="1380744"/>
            <a:ext cx="521208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AB67A04-5E8D-18C5-D47A-A5B5CFE568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750" y="2020888"/>
            <a:ext cx="5213350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82B41-9B9A-4653-8E8E-9D57A4983847}" type="datetime1">
              <a:rPr lang="en-US" smtClean="0"/>
              <a:t>3/26/26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0642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80A14-C874-4C11-943E-4B7AAF73B997}" type="datetime1">
              <a:rPr lang="en-US" smtClean="0"/>
              <a:t>3/26/26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357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60914-BFFA-4E5B-B382-06A92C8508A8}" type="datetime1">
              <a:rPr lang="en-US" smtClean="0"/>
              <a:t>3/26/26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129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3615"/>
            <a:ext cx="3595634" cy="221284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769" y="2823029"/>
            <a:ext cx="3309608" cy="3481355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6995" y="553616"/>
            <a:ext cx="6466741" cy="5752566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E75D-2E4A-469A-9092-8B43711F5315}" type="datetime1">
              <a:rPr lang="en-US" smtClean="0"/>
              <a:t>3/26/26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352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557784"/>
            <a:ext cx="3593592" cy="221231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9767" y="2826137"/>
            <a:ext cx="3310128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DACA751-BBB2-3E33-EA6C-54B4A7F6842B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502843" y="342901"/>
            <a:ext cx="7346258" cy="6172198"/>
          </a:xfrm>
          <a:custGeom>
            <a:avLst/>
            <a:gdLst>
              <a:gd name="connsiteX0" fmla="*/ 264355 w 6785782"/>
              <a:gd name="connsiteY0" fmla="*/ 0 h 6172198"/>
              <a:gd name="connsiteX1" fmla="*/ 6521427 w 6785782"/>
              <a:gd name="connsiteY1" fmla="*/ 0 h 6172198"/>
              <a:gd name="connsiteX2" fmla="*/ 6785782 w 6785782"/>
              <a:gd name="connsiteY2" fmla="*/ 264355 h 6172198"/>
              <a:gd name="connsiteX3" fmla="*/ 6785782 w 6785782"/>
              <a:gd name="connsiteY3" fmla="*/ 5907843 h 6172198"/>
              <a:gd name="connsiteX4" fmla="*/ 6521427 w 6785782"/>
              <a:gd name="connsiteY4" fmla="*/ 6172198 h 6172198"/>
              <a:gd name="connsiteX5" fmla="*/ 264355 w 6785782"/>
              <a:gd name="connsiteY5" fmla="*/ 6172198 h 6172198"/>
              <a:gd name="connsiteX6" fmla="*/ 0 w 6785782"/>
              <a:gd name="connsiteY6" fmla="*/ 5907843 h 6172198"/>
              <a:gd name="connsiteX7" fmla="*/ 0 w 6785782"/>
              <a:gd name="connsiteY7" fmla="*/ 264355 h 6172198"/>
              <a:gd name="connsiteX8" fmla="*/ 264355 w 6785782"/>
              <a:gd name="connsiteY8" fmla="*/ 0 h 6172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85782" h="6172198">
                <a:moveTo>
                  <a:pt x="264355" y="0"/>
                </a:moveTo>
                <a:lnTo>
                  <a:pt x="6521427" y="0"/>
                </a:lnTo>
                <a:cubicBezTo>
                  <a:pt x="6667426" y="0"/>
                  <a:pt x="6785782" y="118356"/>
                  <a:pt x="6785782" y="264355"/>
                </a:cubicBezTo>
                <a:lnTo>
                  <a:pt x="6785782" y="5907843"/>
                </a:lnTo>
                <a:cubicBezTo>
                  <a:pt x="6785782" y="6053842"/>
                  <a:pt x="6667426" y="6172198"/>
                  <a:pt x="6521427" y="6172198"/>
                </a:cubicBezTo>
                <a:lnTo>
                  <a:pt x="264355" y="6172198"/>
                </a:lnTo>
                <a:cubicBezTo>
                  <a:pt x="118356" y="6172198"/>
                  <a:pt x="0" y="6053842"/>
                  <a:pt x="0" y="5907843"/>
                </a:cubicBezTo>
                <a:lnTo>
                  <a:pt x="0" y="264355"/>
                </a:lnTo>
                <a:cubicBezTo>
                  <a:pt x="0" y="118356"/>
                  <a:pt x="118356" y="0"/>
                  <a:pt x="264355" y="0"/>
                </a:cubicBezTo>
                <a:close/>
              </a:path>
            </a:pathLst>
          </a:cu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6FD38-01FF-4539-8A35-AB19E4D5C3A7}" type="datetime1">
              <a:rPr lang="en-US" smtClean="0"/>
              <a:t>3/26/26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900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69480" y="411480"/>
            <a:ext cx="4361688" cy="396849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52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9480" y="4873752"/>
            <a:ext cx="4206240" cy="1380744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5FC269D-AA10-2D35-8DD6-33E0E2CC406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7472" y="343038"/>
            <a:ext cx="6257031" cy="6172200"/>
          </a:xfrm>
          <a:custGeom>
            <a:avLst/>
            <a:gdLst>
              <a:gd name="connsiteX0" fmla="*/ 318609 w 6257031"/>
              <a:gd name="connsiteY0" fmla="*/ 0 h 6172200"/>
              <a:gd name="connsiteX1" fmla="*/ 5938422 w 6257031"/>
              <a:gd name="connsiteY1" fmla="*/ 0 h 6172200"/>
              <a:gd name="connsiteX2" fmla="*/ 6257031 w 6257031"/>
              <a:gd name="connsiteY2" fmla="*/ 318609 h 6172200"/>
              <a:gd name="connsiteX3" fmla="*/ 6257031 w 6257031"/>
              <a:gd name="connsiteY3" fmla="*/ 5853591 h 6172200"/>
              <a:gd name="connsiteX4" fmla="*/ 5938422 w 6257031"/>
              <a:gd name="connsiteY4" fmla="*/ 6172200 h 6172200"/>
              <a:gd name="connsiteX5" fmla="*/ 318609 w 6257031"/>
              <a:gd name="connsiteY5" fmla="*/ 6172200 h 6172200"/>
              <a:gd name="connsiteX6" fmla="*/ 0 w 6257031"/>
              <a:gd name="connsiteY6" fmla="*/ 5853591 h 6172200"/>
              <a:gd name="connsiteX7" fmla="*/ 0 w 6257031"/>
              <a:gd name="connsiteY7" fmla="*/ 318609 h 6172200"/>
              <a:gd name="connsiteX8" fmla="*/ 318609 w 6257031"/>
              <a:gd name="connsiteY8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57031" h="6172200">
                <a:moveTo>
                  <a:pt x="318609" y="0"/>
                </a:moveTo>
                <a:lnTo>
                  <a:pt x="5938422" y="0"/>
                </a:lnTo>
                <a:cubicBezTo>
                  <a:pt x="6114385" y="0"/>
                  <a:pt x="6257031" y="142646"/>
                  <a:pt x="6257031" y="318609"/>
                </a:cubicBezTo>
                <a:lnTo>
                  <a:pt x="6257031" y="5853591"/>
                </a:lnTo>
                <a:cubicBezTo>
                  <a:pt x="6257031" y="6029554"/>
                  <a:pt x="6114385" y="6172200"/>
                  <a:pt x="5938422" y="6172200"/>
                </a:cubicBezTo>
                <a:lnTo>
                  <a:pt x="318609" y="6172200"/>
                </a:lnTo>
                <a:cubicBezTo>
                  <a:pt x="142646" y="6172200"/>
                  <a:pt x="0" y="6029554"/>
                  <a:pt x="0" y="5853591"/>
                </a:cubicBezTo>
                <a:lnTo>
                  <a:pt x="0" y="318609"/>
                </a:lnTo>
                <a:cubicBezTo>
                  <a:pt x="0" y="142646"/>
                  <a:pt x="142646" y="0"/>
                  <a:pt x="318609" y="0"/>
                </a:cubicBezTo>
                <a:close/>
              </a:path>
            </a:pathLst>
          </a:custGeo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effectLst/>
              </a:defRPr>
            </a:lvl1pPr>
          </a:lstStyle>
          <a:p>
            <a:fld id="{19A3EA51-69C4-4090-B98A-31CA47A2E35E}" type="datetime1">
              <a:rPr lang="en-US" smtClean="0"/>
              <a:t>3/26/26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948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29768"/>
            <a:ext cx="10890374" cy="1627632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9768" y="3264408"/>
            <a:ext cx="10890374" cy="2834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C5BFC-EF85-4C2B-8809-2F9E7D76A143}" type="datetime1">
              <a:rPr lang="en-US" smtClean="0"/>
              <a:t>3/26/26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3497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627318"/>
            <a:ext cx="7370064" cy="184202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768" y="3622673"/>
            <a:ext cx="7370064" cy="22311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805FF-0F6F-4DB7-B5D6-9BF14E40F716}" type="datetime1">
              <a:rPr lang="en-US" smtClean="0"/>
              <a:t>3/26/26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077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38912"/>
            <a:ext cx="9317736" cy="445312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96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4965192"/>
            <a:ext cx="5431536" cy="1289304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633933-AD95-42CF-A390-A7073FD506A1}" type="datetime1">
              <a:rPr lang="en-US" smtClean="0"/>
              <a:t>3/26/26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886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8176" y="1536192"/>
            <a:ext cx="9171432" cy="2615184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8176" y="4427554"/>
            <a:ext cx="9171432" cy="11430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D50E307-C64C-483A-9485-A61D01D72197}" type="datetime1">
              <a:rPr lang="en-US" smtClean="0"/>
              <a:t>3/26/26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594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8" y="438912"/>
            <a:ext cx="11494008" cy="465429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250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093208"/>
            <a:ext cx="5669280" cy="1161288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BC36CA3-7064-4E52-B24E-E3CC37B36CB8}" type="datetime1">
              <a:rPr lang="en-US" smtClean="0"/>
              <a:t>3/26/26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4300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27A12A6-507C-2714-2F24-09ADE11584C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810512"/>
            <a:ext cx="7772400" cy="4562856"/>
          </a:xfrm>
        </p:spPr>
        <p:txBody>
          <a:bodyPr anchor="b">
            <a:normAutofit/>
          </a:bodyPr>
          <a:lstStyle>
            <a:lvl1pPr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45713-EE4C-7615-B812-531C14CF0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3F469A-9BA4-41D9-A358-7174319CB857}" type="datetime1">
              <a:rPr lang="en-US" smtClean="0"/>
              <a:t>3/26/26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849E7-8E94-3B02-239C-AAB48159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44BD7-C050-D052-8408-65ADAAF67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740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83464"/>
            <a:ext cx="10652760" cy="969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768" y="1380744"/>
            <a:ext cx="10652760" cy="4901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9768" y="6519672"/>
            <a:ext cx="2843784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E9D380B3-E270-4064-8D13-292A875F6C31}" type="datetime1">
              <a:rPr lang="en-US" smtClean="0"/>
              <a:t>3/26/26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60536" y="6519672"/>
            <a:ext cx="2642616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5720" y="6519672"/>
            <a:ext cx="457200" cy="3383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8E274F5D-21DC-40EF-8DBA-AB9BB119E9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773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  <p:sldLayoutId id="2147483714" r:id="rId42"/>
    <p:sldLayoutId id="2147483715" r:id="rId43"/>
    <p:sldLayoutId id="2147483716" r:id="rId44"/>
    <p:sldLayoutId id="2147483717" r:id="rId45"/>
    <p:sldLayoutId id="2147483718" r:id="rId46"/>
    <p:sldLayoutId id="2147483719" r:id="rId47"/>
    <p:sldLayoutId id="2147483720" r:id="rId48"/>
    <p:sldLayoutId id="2147483721" r:id="rId49"/>
    <p:sldLayoutId id="2147483722" r:id="rId50"/>
    <p:sldLayoutId id="2147483723" r:id="rId5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tmuseum.org/art/collection/search/57034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hyperlink" Target="https://www.rawpixel.com/search/sake%20bottle" TargetMode="External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1629" y="1917311"/>
            <a:ext cx="4784462" cy="711539"/>
          </a:xfrm>
        </p:spPr>
        <p:txBody>
          <a:bodyPr>
            <a:normAutofit/>
          </a:bodyPr>
          <a:lstStyle/>
          <a:p>
            <a:r>
              <a:rPr lang="ja-JP" altLang="en-US" sz="2000">
                <a:solidFill>
                  <a:srgbClr val="002060"/>
                </a:solidFill>
              </a:rPr>
              <a:t>全米初の</a:t>
            </a:r>
            <a:r>
              <a:rPr lang="en-US" sz="2000" dirty="0">
                <a:solidFill>
                  <a:srgbClr val="002060"/>
                </a:solidFill>
              </a:rPr>
              <a:t>D2C</a:t>
            </a:r>
            <a:r>
              <a:rPr lang="ja-JP" altLang="en-US" sz="2000">
                <a:solidFill>
                  <a:srgbClr val="002060"/>
                </a:solidFill>
              </a:rPr>
              <a:t>日本酒販売モデル</a:t>
            </a:r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B3956FC-2135-E596-D6DB-861D867AC9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" y="284779"/>
            <a:ext cx="1866929" cy="3850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EFAD91-F8F3-50A3-1B9F-6B655A1A10A7}"/>
              </a:ext>
            </a:extLst>
          </p:cNvPr>
          <p:cNvSpPr txBox="1"/>
          <p:nvPr/>
        </p:nvSpPr>
        <p:spPr>
          <a:xfrm>
            <a:off x="2567690" y="2782669"/>
            <a:ext cx="6097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dirty="0">
                <a:solidFill>
                  <a:srgbClr val="002060"/>
                </a:solidFill>
              </a:rPr>
            </a:br>
            <a:endParaRPr lang="ja-JP" altLang="en-US">
              <a:solidFill>
                <a:srgbClr val="002060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903E5E6-BFF9-C2A6-05E7-3AB3D111E6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629" y="1626749"/>
            <a:ext cx="10508742" cy="64633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The First Scalable Direct-to-Consumer Sake Model in the U.S.</a:t>
            </a:r>
            <a:br>
              <a:rPr lang="en-US" sz="2800" dirty="0">
                <a:solidFill>
                  <a:srgbClr val="002060"/>
                </a:solidFill>
              </a:rPr>
            </a:br>
            <a:endParaRPr lang="en-JP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394FAE-6604-1E0D-6D02-A2520F548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671" y="2273081"/>
            <a:ext cx="6112997" cy="40753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BC5C0F-D8FA-3712-4C18-228EAD7EE2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8875" y="5843872"/>
            <a:ext cx="765862" cy="76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945DE-51F7-AC7F-3988-7860A4DE1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271E583-A5D9-9CE4-7CF7-A2EBACBDE23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  <a14:imgEffect>
                      <a14:colorTemperature colorTemp="10114"/>
                    </a14:imgEffect>
                    <a14:imgEffect>
                      <a14:saturation sat="300000"/>
                    </a14:imgEffect>
                    <a14:imgEffect>
                      <a14:brightnessContrast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176" y="284779"/>
            <a:ext cx="3797916" cy="2166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056547-F7CC-6782-0DEF-5FB9C9BA9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118767"/>
            <a:ext cx="9019031" cy="1743794"/>
          </a:xfrm>
        </p:spPr>
        <p:txBody>
          <a:bodyPr>
            <a:normAutofit/>
          </a:bodyPr>
          <a:lstStyle/>
          <a:p>
            <a:r>
              <a:rPr lang="en-US" sz="4400" dirty="0" err="1"/>
              <a:t>収益モデル</a:t>
            </a:r>
            <a:br>
              <a:rPr lang="en-US" dirty="0"/>
            </a:br>
            <a:br>
              <a:rPr lang="en-US" dirty="0"/>
            </a:br>
            <a:endParaRPr lang="en-JP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A2ECC-F94D-CEE5-1A8A-883E750DB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499" y="4606946"/>
            <a:ext cx="6355214" cy="34909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Revenue Structure</a:t>
            </a:r>
          </a:p>
          <a:p>
            <a:pPr marL="0" indent="0">
              <a:buNone/>
            </a:pPr>
            <a:r>
              <a:rPr lang="en-US" dirty="0"/>
              <a:t>• Commission-based model (10–15%)</a:t>
            </a:r>
            <a:br>
              <a:rPr lang="en-US" dirty="0"/>
            </a:br>
            <a:r>
              <a:rPr lang="en-US" dirty="0"/>
              <a:t>• Recurring monthly revenue</a:t>
            </a:r>
            <a:br>
              <a:rPr lang="en-US" dirty="0"/>
            </a:br>
            <a:r>
              <a:rPr lang="en-US" dirty="0"/>
              <a:t>• Performance-driven partnership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00A0B1-EE38-E11F-211D-85D9EF9F65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" y="284779"/>
            <a:ext cx="1866929" cy="3850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89972A-9C9C-8F82-2BF4-0A98705D4380}"/>
              </a:ext>
            </a:extLst>
          </p:cNvPr>
          <p:cNvSpPr txBox="1"/>
          <p:nvPr/>
        </p:nvSpPr>
        <p:spPr>
          <a:xfrm>
            <a:off x="6631917" y="4606946"/>
            <a:ext cx="6150915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/>
              <a:t>収益構造</a:t>
            </a:r>
          </a:p>
          <a:p>
            <a:br>
              <a:rPr lang="en-US" altLang="ja-JP" dirty="0"/>
            </a:br>
            <a:r>
              <a:rPr lang="ja-JP" altLang="en-US"/>
              <a:t>・コミッションモデル（</a:t>
            </a:r>
            <a:r>
              <a:rPr lang="en-US" altLang="ja-JP" dirty="0"/>
              <a:t>10〜15%</a:t>
            </a:r>
            <a:r>
              <a:rPr lang="ja-JP" altLang="en-US"/>
              <a:t>）</a:t>
            </a:r>
            <a:br>
              <a:rPr lang="ja-JP" altLang="en-US"/>
            </a:br>
            <a:r>
              <a:rPr lang="ja-JP" altLang="en-US"/>
              <a:t>・毎月の継続収益</a:t>
            </a:r>
            <a:br>
              <a:rPr lang="ja-JP" altLang="en-US"/>
            </a:br>
            <a:r>
              <a:rPr lang="ja-JP" altLang="en-US"/>
              <a:t>・成果連動型パートナーシップ</a:t>
            </a:r>
          </a:p>
          <a:p>
            <a:endParaRPr lang="ja-JP" altLang="en-US" sz="1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FF7DED-DD0A-FD91-DE9F-A852E1719147}"/>
              </a:ext>
            </a:extLst>
          </p:cNvPr>
          <p:cNvSpPr txBox="1"/>
          <p:nvPr/>
        </p:nvSpPr>
        <p:spPr>
          <a:xfrm>
            <a:off x="416516" y="2900586"/>
            <a:ext cx="109730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b="1" dirty="0"/>
              <a:t>・Highly efficient, low commission structure (10–15%)</a:t>
            </a:r>
            <a:br>
              <a:rPr lang="en-US" sz="2400" b="1" dirty="0"/>
            </a:br>
            <a:r>
              <a:rPr lang="en-US" sz="2400" b="1" dirty="0"/>
              <a:t>・Significantly more efficient than traditional distribution channels</a:t>
            </a:r>
          </a:p>
          <a:p>
            <a:pPr>
              <a:buNone/>
            </a:pPr>
            <a:r>
              <a:rPr lang="en-US" dirty="0"/>
              <a:t>・</a:t>
            </a:r>
            <a:r>
              <a:rPr lang="ja-JP" altLang="en-US"/>
              <a:t>非常に効率的な低コミッションモデル（</a:t>
            </a:r>
            <a:r>
              <a:rPr lang="en-US" altLang="ja-JP" dirty="0"/>
              <a:t>10〜15%</a:t>
            </a:r>
            <a:r>
              <a:rPr lang="ja-JP" altLang="en-US"/>
              <a:t>）</a:t>
            </a:r>
            <a:endParaRPr lang="en-US" altLang="ja-JP" dirty="0"/>
          </a:p>
          <a:p>
            <a:pPr>
              <a:buNone/>
            </a:pPr>
            <a:r>
              <a:rPr lang="ja-JP" altLang="en-US"/>
              <a:t>・従来の流通チャネルと比較して圧倒的に効率的な収益構造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D19163-21B0-3E5A-559E-1EA7D901BBC4}"/>
              </a:ext>
            </a:extLst>
          </p:cNvPr>
          <p:cNvSpPr txBox="1"/>
          <p:nvPr/>
        </p:nvSpPr>
        <p:spPr>
          <a:xfrm>
            <a:off x="535917" y="1930788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Revenue Structure</a:t>
            </a:r>
            <a:endParaRPr lang="en-JP" sz="2000" dirty="0"/>
          </a:p>
        </p:txBody>
      </p:sp>
    </p:spTree>
    <p:extLst>
      <p:ext uri="{BB962C8B-B14F-4D97-AF65-F5344CB8AC3E}">
        <p14:creationId xmlns:p14="http://schemas.microsoft.com/office/powerpoint/2010/main" val="1867676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53FB2-B98F-BF25-DB18-26DE8AD42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B005D-DB03-2188-E36F-C46FC7459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927518"/>
            <a:ext cx="9019031" cy="1743794"/>
          </a:xfrm>
        </p:spPr>
        <p:txBody>
          <a:bodyPr>
            <a:normAutofit/>
          </a:bodyPr>
          <a:lstStyle/>
          <a:p>
            <a:r>
              <a:rPr lang="en-US" sz="4000" dirty="0" err="1"/>
              <a:t>ポジショニング</a:t>
            </a:r>
            <a:br>
              <a:rPr lang="en-US" dirty="0"/>
            </a:br>
            <a:br>
              <a:rPr lang="en-US" dirty="0"/>
            </a:br>
            <a:endParaRPr lang="en-JP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DEDBD-9215-AD6D-BB46-F2B1DAE5F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157" y="2090874"/>
            <a:ext cx="6372135" cy="36205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New Sales Positioning</a:t>
            </a:r>
          </a:p>
          <a:p>
            <a:r>
              <a:rPr lang="en-US" dirty="0"/>
              <a:t>Miho Nobusawa account =</a:t>
            </a:r>
            <a:br>
              <a:rPr lang="en-US" dirty="0"/>
            </a:br>
            <a:r>
              <a:rPr lang="en-US" dirty="0"/>
              <a:t>Direct premium distribution channel</a:t>
            </a:r>
          </a:p>
          <a:p>
            <a:r>
              <a:rPr lang="en-US" dirty="0"/>
              <a:t>Not a seller</a:t>
            </a:r>
            <a:br>
              <a:rPr lang="en-US" dirty="0"/>
            </a:br>
            <a:r>
              <a:rPr lang="en-US" dirty="0"/>
              <a:t>→ A market creator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D3F818-E7B7-E8CD-1A39-7ED77E858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" y="284779"/>
            <a:ext cx="1866929" cy="3850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8F4314-56AE-3EDC-C292-FFA376E0D85F}"/>
              </a:ext>
            </a:extLst>
          </p:cNvPr>
          <p:cNvSpPr txBox="1"/>
          <p:nvPr/>
        </p:nvSpPr>
        <p:spPr>
          <a:xfrm>
            <a:off x="319157" y="4482644"/>
            <a:ext cx="615091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/>
              <a:t>新しいポジション</a:t>
            </a:r>
          </a:p>
          <a:p>
            <a:r>
              <a:rPr lang="ja-JP" altLang="en-US" sz="2400"/>
              <a:t>信澤美帆アカウント＝</a:t>
            </a:r>
            <a:br>
              <a:rPr lang="ja-JP" altLang="en-US" sz="2400"/>
            </a:br>
            <a:r>
              <a:rPr lang="ja-JP" altLang="en-US"/>
              <a:t>高級層への直接販売チャネル</a:t>
            </a:r>
          </a:p>
          <a:p>
            <a:r>
              <a:rPr lang="ja-JP" altLang="en-US"/>
              <a:t>販売者ではなく</a:t>
            </a:r>
            <a:br>
              <a:rPr lang="ja-JP" altLang="en-US"/>
            </a:br>
            <a:r>
              <a:rPr lang="ja-JP" altLang="en-US"/>
              <a:t>市場を創る存在</a:t>
            </a:r>
          </a:p>
          <a:p>
            <a:endParaRPr lang="ja-JP" altLang="en-US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689D07-D99C-F06C-7FC8-6B903F9D9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283" y="1782534"/>
            <a:ext cx="6954763" cy="39120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394675-4C9D-6853-8ADD-F88EBC5B3CD1}"/>
              </a:ext>
            </a:extLst>
          </p:cNvPr>
          <p:cNvSpPr txBox="1"/>
          <p:nvPr/>
        </p:nvSpPr>
        <p:spPr>
          <a:xfrm>
            <a:off x="3505224" y="4805810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000"/>
              <a:t>♾️</a:t>
            </a:r>
            <a:endParaRPr lang="en-JP" sz="4000" dirty="0"/>
          </a:p>
        </p:txBody>
      </p:sp>
    </p:spTree>
    <p:extLst>
      <p:ext uri="{BB962C8B-B14F-4D97-AF65-F5344CB8AC3E}">
        <p14:creationId xmlns:p14="http://schemas.microsoft.com/office/powerpoint/2010/main" val="4175457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B11EA-9956-24B5-A438-1B81DD2D4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15025-743F-9270-45C1-D4067C08D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73" y="994450"/>
            <a:ext cx="9019031" cy="1743794"/>
          </a:xfrm>
        </p:spPr>
        <p:txBody>
          <a:bodyPr>
            <a:normAutofit/>
          </a:bodyPr>
          <a:lstStyle/>
          <a:p>
            <a:br>
              <a:rPr lang="en-US" dirty="0"/>
            </a:br>
            <a:endParaRPr lang="en-JP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84280-E57A-4088-3CA4-16CCA7BA8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8" y="1055279"/>
            <a:ext cx="6150915" cy="34909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Why This Model Works</a:t>
            </a:r>
          </a:p>
          <a:p>
            <a:pPr marL="0" indent="0">
              <a:buNone/>
            </a:pPr>
            <a:r>
              <a:rPr lang="en-US" dirty="0"/>
              <a:t>• Direct access to high-net-worth customers</a:t>
            </a:r>
            <a:br>
              <a:rPr lang="en-US" dirty="0"/>
            </a:br>
            <a:r>
              <a:rPr lang="en-US" dirty="0"/>
              <a:t>• No competition with restaurants</a:t>
            </a:r>
            <a:br>
              <a:rPr lang="en-US" dirty="0"/>
            </a:br>
            <a:r>
              <a:rPr lang="en-US" dirty="0"/>
              <a:t>• Long-term customer relationships</a:t>
            </a:r>
            <a:br>
              <a:rPr lang="en-US" dirty="0"/>
            </a:br>
            <a:r>
              <a:rPr lang="en-US" dirty="0"/>
              <a:t>• Scalable across cities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2A9C40-35CE-97CD-072D-603C4D7D7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" y="284779"/>
            <a:ext cx="1866929" cy="3850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30D907-9C2B-669C-809E-53EF2A2CBF1F}"/>
              </a:ext>
            </a:extLst>
          </p:cNvPr>
          <p:cNvSpPr txBox="1"/>
          <p:nvPr/>
        </p:nvSpPr>
        <p:spPr>
          <a:xfrm>
            <a:off x="429767" y="4057233"/>
            <a:ext cx="615091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/>
              <a:t>このモデルの強み</a:t>
            </a:r>
          </a:p>
          <a:p>
            <a:br>
              <a:rPr lang="en-US" altLang="ja-JP" dirty="0"/>
            </a:br>
            <a:r>
              <a:rPr lang="ja-JP" altLang="en-US"/>
              <a:t>・富裕層へ直接アクセス</a:t>
            </a:r>
            <a:br>
              <a:rPr lang="ja-JP" altLang="en-US"/>
            </a:br>
            <a:r>
              <a:rPr lang="ja-JP" altLang="en-US"/>
              <a:t>・レストラン競争なし</a:t>
            </a:r>
            <a:br>
              <a:rPr lang="ja-JP" altLang="en-US"/>
            </a:br>
            <a:r>
              <a:rPr lang="ja-JP" altLang="en-US"/>
              <a:t>・長期的な顧客関係</a:t>
            </a:r>
            <a:br>
              <a:rPr lang="ja-JP" altLang="en-US"/>
            </a:br>
            <a:r>
              <a:rPr lang="ja-JP" altLang="en-US"/>
              <a:t>・全米展開可能</a:t>
            </a:r>
          </a:p>
          <a:p>
            <a:br>
              <a:rPr lang="en-US" dirty="0"/>
            </a:br>
            <a:endParaRPr lang="en-US" dirty="0"/>
          </a:p>
          <a:p>
            <a:endParaRPr lang="ja-JP" altLang="en-US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83464C-F28A-FD75-5B9C-C5B146CE8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25" y="2547618"/>
            <a:ext cx="6118695" cy="349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161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0EB4B-22E5-E3DD-F2DA-26CC55587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95F84-9E5A-4EA4-8229-1D5353811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0" y="946195"/>
            <a:ext cx="9019031" cy="1743794"/>
          </a:xfrm>
        </p:spPr>
        <p:txBody>
          <a:bodyPr>
            <a:normAutofit/>
          </a:bodyPr>
          <a:lstStyle/>
          <a:p>
            <a:r>
              <a:rPr lang="en-US" sz="4000" dirty="0" err="1"/>
              <a:t>市場機会</a:t>
            </a:r>
            <a:br>
              <a:rPr lang="en-US" dirty="0"/>
            </a:br>
            <a:br>
              <a:rPr lang="en-US" dirty="0"/>
            </a:br>
            <a:endParaRPr lang="en-JP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B4EF6-62B6-C720-2AF6-77FE1F5EC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8" y="2514593"/>
            <a:ext cx="8168800" cy="34909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Market Opportunity</a:t>
            </a:r>
          </a:p>
          <a:p>
            <a:r>
              <a:rPr lang="en-US" dirty="0"/>
              <a:t>Los Angeles is one of the largest premium alcohol markets in the U.S.</a:t>
            </a:r>
          </a:p>
          <a:p>
            <a:r>
              <a:rPr lang="en-US" dirty="0"/>
              <a:t>High-income consumers actively seek premium and cultural experiences.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F3BFCA-27A8-21C8-59E6-A596CF3AF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" y="284779"/>
            <a:ext cx="1866929" cy="3850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E24E32-7B3E-9334-8921-F25C5E354AF0}"/>
              </a:ext>
            </a:extLst>
          </p:cNvPr>
          <p:cNvSpPr txBox="1"/>
          <p:nvPr/>
        </p:nvSpPr>
        <p:spPr>
          <a:xfrm>
            <a:off x="402760" y="4710145"/>
            <a:ext cx="615091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/>
              <a:t>市場機会</a:t>
            </a:r>
          </a:p>
          <a:p>
            <a:br>
              <a:rPr lang="en-US" altLang="ja-JP" dirty="0"/>
            </a:br>
            <a:r>
              <a:rPr lang="ja-JP" altLang="en-US"/>
              <a:t>ロサンゼルスは全米でも有数の高級酒市場</a:t>
            </a:r>
          </a:p>
          <a:p>
            <a:r>
              <a:rPr lang="ja-JP" altLang="en-US"/>
              <a:t>富裕層は高品質・文化体験を求めている</a:t>
            </a:r>
          </a:p>
          <a:p>
            <a:br>
              <a:rPr lang="en-US" dirty="0"/>
            </a:br>
            <a:endParaRPr lang="en-US" dirty="0"/>
          </a:p>
          <a:p>
            <a:endParaRPr lang="ja-JP" altLang="en-US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B59256-93DF-29B3-D4E1-C693525A0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635" y="398721"/>
            <a:ext cx="4627866" cy="25236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8868C6-330C-3538-5F4E-2C46EB69D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773" y="4797475"/>
            <a:ext cx="6755590" cy="169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70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11854-0DCE-D8D9-BF4A-4066507B5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5E3B071-908F-E28C-A4AE-0B0F844863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369" y="1236893"/>
            <a:ext cx="7772400" cy="53789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B4B2F5-CE42-E92B-1643-8E32A7340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69833"/>
            <a:ext cx="9019031" cy="1743794"/>
          </a:xfrm>
        </p:spPr>
        <p:txBody>
          <a:bodyPr>
            <a:normAutofit/>
          </a:bodyPr>
          <a:lstStyle/>
          <a:p>
            <a:br>
              <a:rPr lang="en-US" dirty="0"/>
            </a:br>
            <a:endParaRPr lang="en-JP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9297B-DBBF-76FE-3341-65CEB4A02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8" y="1160693"/>
            <a:ext cx="6150915" cy="34909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Expansion Vision</a:t>
            </a:r>
          </a:p>
          <a:p>
            <a:r>
              <a:rPr lang="en-US" dirty="0"/>
              <a:t>Los Angeles → Nationwide</a:t>
            </a:r>
          </a:p>
          <a:p>
            <a:r>
              <a:rPr lang="en-US" dirty="0"/>
              <a:t>Luxury residences</a:t>
            </a:r>
          </a:p>
          <a:p>
            <a:r>
              <a:rPr lang="en-US" dirty="0"/>
              <a:t>Cultural events</a:t>
            </a:r>
          </a:p>
          <a:p>
            <a:r>
              <a:rPr lang="en-US" dirty="0"/>
              <a:t>Direct-to-consumer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473F19-D236-B43E-0281-A17AD7FFD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" y="284779"/>
            <a:ext cx="1866929" cy="3850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EF3AB3-074E-16B1-7AFA-449F74AE8BB3}"/>
              </a:ext>
            </a:extLst>
          </p:cNvPr>
          <p:cNvSpPr txBox="1"/>
          <p:nvPr/>
        </p:nvSpPr>
        <p:spPr>
          <a:xfrm>
            <a:off x="429768" y="4235368"/>
            <a:ext cx="6150915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000"/>
              <a:t>展開ビジョン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/>
              <a:t>ロサンゼルス → 全米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/>
              <a:t>高級レジデンス</a:t>
            </a: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/>
              <a:t>文化イベント</a:t>
            </a: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D2C</a:t>
            </a:r>
            <a:r>
              <a:rPr lang="ja-JP" altLang="en-US"/>
              <a:t>販売システム</a:t>
            </a:r>
          </a:p>
          <a:p>
            <a:br>
              <a:rPr lang="en-US" dirty="0"/>
            </a:br>
            <a:endParaRPr lang="en-US" dirty="0"/>
          </a:p>
          <a:p>
            <a:endParaRPr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482459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CF4FD-5511-E9C7-EF49-AA9431C78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3671A-5D9C-8288-E142-320CFFCA4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69833"/>
            <a:ext cx="9019031" cy="1743794"/>
          </a:xfrm>
        </p:spPr>
        <p:txBody>
          <a:bodyPr>
            <a:normAutofit/>
          </a:bodyPr>
          <a:lstStyle/>
          <a:p>
            <a:br>
              <a:rPr lang="en-US" dirty="0"/>
            </a:br>
            <a:br>
              <a:rPr lang="en-US" dirty="0"/>
            </a:br>
            <a:endParaRPr lang="en-JP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C8B8B-2311-FED2-A9F6-61BFFB0B4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8" y="1338407"/>
            <a:ext cx="7045853" cy="349097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5700" dirty="0"/>
              <a:t>Opportunity for Sake Brands</a:t>
            </a:r>
          </a:p>
          <a:p>
            <a:pPr marL="0" indent="0">
              <a:buNone/>
            </a:pPr>
            <a:r>
              <a:rPr lang="en-US" sz="3200" dirty="0"/>
              <a:t>• Direct access to premium U.S. customers</a:t>
            </a:r>
            <a:br>
              <a:rPr lang="en-US" sz="3200" dirty="0"/>
            </a:br>
            <a:r>
              <a:rPr lang="en-US" sz="3200" dirty="0"/>
              <a:t>• Stable recurring sales channel</a:t>
            </a:r>
            <a:br>
              <a:rPr lang="en-US" sz="3200" dirty="0"/>
            </a:br>
            <a:r>
              <a:rPr lang="en-US" sz="3200" dirty="0"/>
              <a:t>• Strong brand positioning</a:t>
            </a:r>
          </a:p>
          <a:p>
            <a:pPr marL="0" indent="0">
              <a:buNone/>
            </a:pPr>
            <a:br>
              <a:rPr lang="en-US" sz="3200" dirty="0"/>
            </a:b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43F036-3AB0-9561-8B25-92F54D4ED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" y="284779"/>
            <a:ext cx="1866929" cy="3850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D4BAF0-7A3C-4CAC-6789-ED4A16D3F639}"/>
              </a:ext>
            </a:extLst>
          </p:cNvPr>
          <p:cNvSpPr txBox="1"/>
          <p:nvPr/>
        </p:nvSpPr>
        <p:spPr>
          <a:xfrm>
            <a:off x="429768" y="3781926"/>
            <a:ext cx="6150915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000"/>
              <a:t>酒蔵への価値</a:t>
            </a:r>
            <a:br>
              <a:rPr lang="en-US" altLang="ja-JP" dirty="0"/>
            </a:br>
            <a:endParaRPr lang="en-US" dirty="0"/>
          </a:p>
          <a:p>
            <a:r>
              <a:rPr lang="ja-JP" altLang="en-US"/>
              <a:t>・富裕層への直接販売</a:t>
            </a:r>
            <a:br>
              <a:rPr lang="ja-JP" altLang="en-US"/>
            </a:br>
            <a:r>
              <a:rPr lang="ja-JP" altLang="en-US"/>
              <a:t>・安定した継続売上</a:t>
            </a:r>
            <a:br>
              <a:rPr lang="ja-JP" altLang="en-US"/>
            </a:br>
            <a:r>
              <a:rPr lang="ja-JP" altLang="en-US"/>
              <a:t>・ブランド価値向上</a:t>
            </a:r>
          </a:p>
          <a:p>
            <a:br>
              <a:rPr lang="en-US" dirty="0"/>
            </a:br>
            <a:endParaRPr lang="en-US" dirty="0"/>
          </a:p>
          <a:p>
            <a:endParaRPr lang="ja-JP" altLang="en-US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8E85A9-3458-A195-1C2A-03730BDD6F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983" y="2112736"/>
            <a:ext cx="5361249" cy="431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043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76600-B904-3671-C187-72F13292D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855A4-AB51-C159-B1A7-F4E08A593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2045" y="6299044"/>
            <a:ext cx="7679910" cy="214587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endParaRPr lang="en-JP" sz="1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9621A-22C8-AB2A-2C0A-2C7B4DEED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6049" y="2733402"/>
            <a:ext cx="9419897" cy="2210781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2100" dirty="0"/>
              <a:t>ROJEN USA will lead this new premium sake distribution model in the United States.</a:t>
            </a:r>
          </a:p>
          <a:p>
            <a:pPr marL="0" indent="0" algn="ctr">
              <a:buNone/>
            </a:pPr>
            <a:r>
              <a:rPr lang="en-US" sz="2800" dirty="0"/>
              <a:t>Let’s build the future of sake together</a:t>
            </a:r>
            <a:r>
              <a:rPr lang="en-US" sz="2100" dirty="0"/>
              <a:t>.</a:t>
            </a:r>
          </a:p>
          <a:p>
            <a:pPr marL="0" indent="0" algn="ctr">
              <a:buNone/>
            </a:pPr>
            <a:br>
              <a:rPr lang="en-US" sz="3200" dirty="0"/>
            </a:br>
            <a:r>
              <a:rPr lang="en-US" sz="2600" dirty="0"/>
              <a:t>ROJEN USA</a:t>
            </a:r>
            <a:r>
              <a:rPr lang="ja-JP" altLang="en-US" sz="2600"/>
              <a:t>がこの新しい日本酒流通モデルを先導します。</a:t>
            </a:r>
          </a:p>
          <a:p>
            <a:pPr marL="0" indent="0" algn="ctr">
              <a:buNone/>
            </a:pPr>
            <a:r>
              <a:rPr lang="ja-JP" altLang="en-US" sz="3200"/>
              <a:t>共に日本酒の未来を創りましょう。</a:t>
            </a:r>
          </a:p>
          <a:p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680510-5EAA-1D15-A96F-9B481B75D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" y="284779"/>
            <a:ext cx="1866929" cy="3850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62268A-4459-356E-ADA9-126BC0F3F3BD}"/>
              </a:ext>
            </a:extLst>
          </p:cNvPr>
          <p:cNvSpPr txBox="1"/>
          <p:nvPr/>
        </p:nvSpPr>
        <p:spPr>
          <a:xfrm>
            <a:off x="1876194" y="982020"/>
            <a:ext cx="1031580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This is not just an opportunity.</a:t>
            </a:r>
            <a:br>
              <a:rPr lang="en-US" sz="3200" dirty="0"/>
            </a:br>
            <a:r>
              <a:rPr lang="en-US" sz="3200" dirty="0"/>
              <a:t>This is the first-mover position in a new market.</a:t>
            </a:r>
            <a:br>
              <a:rPr lang="en-US" sz="1800" dirty="0"/>
            </a:br>
            <a:r>
              <a:rPr lang="ja-JP" altLang="en-US" sz="1800"/>
              <a:t>　　　　　これは単なる機会ではなく、新しい市場の先行者ポジションです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8CAF9E-D928-070A-B2EE-D0E7C66CC395}"/>
              </a:ext>
            </a:extLst>
          </p:cNvPr>
          <p:cNvSpPr txBox="1"/>
          <p:nvPr/>
        </p:nvSpPr>
        <p:spPr>
          <a:xfrm>
            <a:off x="4951297" y="5245756"/>
            <a:ext cx="22893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altLang="ja-JP" sz="3600" dirty="0">
                <a:latin typeface="Freestyle Script" panose="030804020302050B0404" pitchFamily="66" charset="77"/>
              </a:rPr>
              <a:t>With Love Japan</a:t>
            </a:r>
            <a:br>
              <a:rPr lang="en-US" altLang="ja-JP" sz="3600" dirty="0">
                <a:latin typeface="Freestyle Script" panose="030804020302050B0404" pitchFamily="66" charset="77"/>
              </a:rPr>
            </a:br>
            <a:r>
              <a:rPr lang="en-US" altLang="ja-JP" sz="3600" dirty="0">
                <a:latin typeface="Freestyle Script" panose="030804020302050B0404" pitchFamily="66" charset="77"/>
              </a:rPr>
              <a:t>Miho Nobusawa</a:t>
            </a:r>
            <a:endParaRPr lang="ja-JP" altLang="en-US" sz="3600">
              <a:latin typeface="Freestyle Script" panose="030804020302050B0404" pitchFamily="66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7D6DAC-701C-AE9B-8684-54F36B3227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715" y="5245756"/>
            <a:ext cx="1391517" cy="139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188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CE9457-79CB-1750-0C37-B89E7E843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78228-4C57-2C53-C648-0071130883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769" y="5038595"/>
            <a:ext cx="6025668" cy="711539"/>
          </a:xfrm>
        </p:spPr>
        <p:txBody>
          <a:bodyPr anchor="b">
            <a:normAutofit fontScale="90000"/>
          </a:bodyPr>
          <a:lstStyle/>
          <a:p>
            <a:r>
              <a:rPr lang="en-US" sz="2800" dirty="0">
                <a:solidFill>
                  <a:schemeClr val="bg2"/>
                </a:solidFill>
              </a:rPr>
              <a:t>Premium Sake Distribution Platform</a:t>
            </a:r>
            <a:br>
              <a:rPr lang="en-US" dirty="0">
                <a:solidFill>
                  <a:schemeClr val="bg2"/>
                </a:solidFill>
              </a:rPr>
            </a:br>
            <a:br>
              <a:rPr lang="en-US" sz="1300" dirty="0">
                <a:solidFill>
                  <a:schemeClr val="bg2"/>
                </a:solidFill>
              </a:rPr>
            </a:br>
            <a:r>
              <a:rPr lang="ja-JP" altLang="en-US" sz="2200">
                <a:solidFill>
                  <a:srgbClr val="002060"/>
                </a:solidFill>
              </a:rPr>
              <a:t>プレミアム日本酒流通プラットフォーム</a:t>
            </a:r>
            <a:endParaRPr lang="en-US" sz="2200" dirty="0">
              <a:solidFill>
                <a:srgbClr val="00206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3AC2B5-D14F-E91E-49E7-080F611CB9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768" y="5953083"/>
            <a:ext cx="4784462" cy="711539"/>
          </a:xfrm>
        </p:spPr>
        <p:txBody>
          <a:bodyPr>
            <a:normAutofit fontScale="70000" lnSpcReduction="20000"/>
          </a:bodyPr>
          <a:lstStyle/>
          <a:p>
            <a:r>
              <a:rPr lang="en-US" sz="2600" dirty="0">
                <a:solidFill>
                  <a:srgbClr val="002060"/>
                </a:solidFill>
              </a:rPr>
              <a:t>Direct Access to the U.S. Luxury Market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ja-JP" altLang="en-US">
                <a:solidFill>
                  <a:srgbClr val="002060"/>
                </a:solidFill>
              </a:rPr>
              <a:t>米国高級市場へのダイレクト販売モデル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6" name="Picture 25" descr="Suzuki Harunobu | Young Women Playing Kitsune-ken (Fox Game) | Japan | Edo period (1615–1868 ...">
            <a:extLst>
              <a:ext uri="{FF2B5EF4-FFF2-40B4-BE49-F238E27FC236}">
                <a16:creationId xmlns:a16="http://schemas.microsoft.com/office/drawing/2014/main" id="{0D61D9D9-BEEF-45AB-1963-EE239B9E1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977771" y="347472"/>
            <a:ext cx="4597321" cy="6062472"/>
          </a:xfrm>
          <a:prstGeom prst="rect">
            <a:avLst/>
          </a:prstGeom>
        </p:spPr>
      </p:pic>
      <p:pic>
        <p:nvPicPr>
          <p:cNvPr id="39" name="Picture 38" descr="Sake Bottle Images | Free Photos, PNG Stickers, Wallpapers &amp; Backgrounds - rawpixel">
            <a:extLst>
              <a:ext uri="{FF2B5EF4-FFF2-40B4-BE49-F238E27FC236}">
                <a16:creationId xmlns:a16="http://schemas.microsoft.com/office/drawing/2014/main" id="{32BFDD99-D0FC-6745-A00D-E5F4F58C8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02903" y="795528"/>
            <a:ext cx="5452533" cy="360662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CF839D9-2544-5CE1-BA12-0108F24AEF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" y="284779"/>
            <a:ext cx="1866929" cy="38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00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CDAD3-D377-F250-653B-81651F66B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669833"/>
            <a:ext cx="9019031" cy="1743794"/>
          </a:xfrm>
        </p:spPr>
        <p:txBody>
          <a:bodyPr>
            <a:normAutofit/>
          </a:bodyPr>
          <a:lstStyle/>
          <a:p>
            <a:r>
              <a:rPr lang="en-US" dirty="0"/>
              <a:t>Pioneering Distribution Model in the U.S</a:t>
            </a:r>
            <a:br>
              <a:rPr lang="en-US" dirty="0"/>
            </a:br>
            <a:r>
              <a:rPr lang="ja-JP" altLang="en-US" sz="2000"/>
              <a:t>全米初の流通モデル</a:t>
            </a:r>
            <a:r>
              <a:rPr lang="en-US" sz="2000" dirty="0"/>
              <a:t>.</a:t>
            </a:r>
            <a:br>
              <a:rPr lang="en-US" dirty="0"/>
            </a:br>
            <a:endParaRPr lang="en-JP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2DD0B-F6DF-F4D9-704D-197F030BE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8" y="2175306"/>
            <a:ext cx="11332464" cy="45381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This model represents a new approach to sake distribution.</a:t>
            </a:r>
            <a:br>
              <a:rPr lang="en-US" dirty="0"/>
            </a:br>
            <a:r>
              <a:rPr lang="en-US" dirty="0"/>
              <a:t>It creates direct and continuous access to high-end consumers through curated residential experiences.</a:t>
            </a:r>
          </a:p>
          <a:p>
            <a:pPr marL="0" indent="0">
              <a:buNone/>
            </a:pPr>
            <a:r>
              <a:rPr lang="en-US" dirty="0"/>
              <a:t>This type of structured experience-to-purchase system has not yet been established at scale in the U.S.</a:t>
            </a:r>
          </a:p>
          <a:p>
            <a:pPr marL="0" indent="0">
              <a:buNone/>
            </a:pPr>
            <a:r>
              <a:rPr lang="en-US" dirty="0"/>
              <a:t>First mover advantage in the premium sake market.</a:t>
            </a:r>
          </a:p>
          <a:p>
            <a:pPr marL="0" indent="0">
              <a:buNone/>
            </a:pPr>
            <a:r>
              <a:rPr lang="ja-JP" altLang="en-US" sz="1700"/>
              <a:t>全米初の流通モデル</a:t>
            </a:r>
          </a:p>
          <a:p>
            <a:pPr marL="0" indent="0">
              <a:buNone/>
            </a:pPr>
            <a:r>
              <a:rPr lang="ja-JP" altLang="en-US" sz="1500"/>
              <a:t>このモデルは、日本酒販売の新しい形です。</a:t>
            </a:r>
            <a:br>
              <a:rPr lang="ja-JP" altLang="en-US" sz="1500"/>
            </a:br>
            <a:r>
              <a:rPr lang="ja-JP" altLang="en-US" sz="1500"/>
              <a:t>高級レジデンスでの体験を通じて、</a:t>
            </a:r>
            <a:br>
              <a:rPr lang="en-US" altLang="ja-JP" sz="1500" dirty="0"/>
            </a:br>
            <a:r>
              <a:rPr lang="ja-JP" altLang="en-US" sz="1500"/>
              <a:t>富裕層へ直接・継続的に販売します。</a:t>
            </a:r>
          </a:p>
          <a:p>
            <a:pPr marL="0" indent="0">
              <a:buNone/>
            </a:pPr>
            <a:r>
              <a:rPr lang="ja-JP" altLang="en-US" sz="1500"/>
              <a:t>このような仕組みは、</a:t>
            </a:r>
            <a:br>
              <a:rPr lang="en-US" altLang="ja-JP" sz="1500" dirty="0"/>
            </a:br>
            <a:r>
              <a:rPr lang="ja-JP" altLang="en-US" sz="1500"/>
              <a:t>アメリカではまだ確立されていません。</a:t>
            </a:r>
          </a:p>
          <a:p>
            <a:pPr marL="0" indent="0">
              <a:buNone/>
            </a:pPr>
            <a:r>
              <a:rPr lang="ja-JP" altLang="en-US" sz="1500"/>
              <a:t>先行者ポジションを確立するビジネスです。</a:t>
            </a:r>
          </a:p>
          <a:p>
            <a:endParaRPr lang="en-JP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B7AE56-E4CF-E697-C96A-40C017388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" y="284779"/>
            <a:ext cx="1866929" cy="3850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12BBEF-3FD8-DB71-FE4A-A8BEB700C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398" y="3726859"/>
            <a:ext cx="5551359" cy="25301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6835E6-009F-FBB7-9028-3C0933D990D8}"/>
              </a:ext>
            </a:extLst>
          </p:cNvPr>
          <p:cNvSpPr txBox="1"/>
          <p:nvPr/>
        </p:nvSpPr>
        <p:spPr>
          <a:xfrm>
            <a:off x="2296697" y="36699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Simple &amp; Scalable Model</a:t>
            </a:r>
            <a:endParaRPr lang="en-JP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9CAABA-D01E-2ABF-91A5-A7F2A8EB7D53}"/>
              </a:ext>
            </a:extLst>
          </p:cNvPr>
          <p:cNvSpPr txBox="1"/>
          <p:nvPr/>
        </p:nvSpPr>
        <p:spPr>
          <a:xfrm>
            <a:off x="7288695" y="6256997"/>
            <a:ext cx="59104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Curated premium Japanese lifestyle experience (Food × Sake)</a:t>
            </a:r>
            <a:endParaRPr lang="en-JP" sz="1200" dirty="0"/>
          </a:p>
        </p:txBody>
      </p:sp>
    </p:spTree>
    <p:extLst>
      <p:ext uri="{BB962C8B-B14F-4D97-AF65-F5344CB8AC3E}">
        <p14:creationId xmlns:p14="http://schemas.microsoft.com/office/powerpoint/2010/main" val="3623236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3122C-F475-D39F-E596-E51CE21FC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28F1F-351F-878B-7FA2-05B6506A1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542" y="632049"/>
            <a:ext cx="3737498" cy="1912235"/>
          </a:xfrm>
        </p:spPr>
        <p:txBody>
          <a:bodyPr>
            <a:normAutofit/>
          </a:bodyPr>
          <a:lstStyle/>
          <a:p>
            <a:r>
              <a:rPr lang="en-US" sz="4000" dirty="0"/>
              <a:t>Before / After</a:t>
            </a:r>
            <a:br>
              <a:rPr lang="en-US" dirty="0"/>
            </a:br>
            <a:endParaRPr lang="en-JP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EC668-1D65-371E-19B1-5E7479ED9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542" y="2835575"/>
            <a:ext cx="3737498" cy="34909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Traditional Model</a:t>
            </a:r>
            <a:br>
              <a:rPr lang="en-US" sz="1600" dirty="0"/>
            </a:br>
            <a:r>
              <a:rPr lang="en-US" sz="1600" dirty="0"/>
              <a:t>• Restaurant competition</a:t>
            </a:r>
            <a:br>
              <a:rPr lang="en-US" sz="1600" dirty="0"/>
            </a:br>
            <a:r>
              <a:rPr lang="en-US" sz="1600" dirty="0"/>
              <a:t>• One-time events</a:t>
            </a:r>
            <a:br>
              <a:rPr lang="en-US" sz="1600" dirty="0"/>
            </a:br>
            <a:r>
              <a:rPr lang="en-US" sz="1600" dirty="0"/>
              <a:t>• Limited customer access</a:t>
            </a:r>
            <a:br>
              <a:rPr lang="en-US" sz="1600" dirty="0"/>
            </a:br>
            <a:br>
              <a:rPr lang="en-US" sz="1600" dirty="0"/>
            </a:br>
            <a:r>
              <a:rPr lang="en-US" sz="2400" dirty="0"/>
              <a:t>New Model</a:t>
            </a:r>
            <a:br>
              <a:rPr lang="en-US" sz="1600" dirty="0"/>
            </a:br>
            <a:r>
              <a:rPr lang="en-US" sz="1600" dirty="0"/>
              <a:t>• Direct access to luxury residences</a:t>
            </a:r>
            <a:br>
              <a:rPr lang="en-US" sz="1600" dirty="0"/>
            </a:br>
            <a:r>
              <a:rPr lang="en-US" sz="1600" dirty="0"/>
              <a:t>• Ongoing customer relationships</a:t>
            </a:r>
            <a:br>
              <a:rPr lang="en-US" sz="1600" dirty="0"/>
            </a:br>
            <a:r>
              <a:rPr lang="en-US" sz="1600" dirty="0"/>
              <a:t>• Scalable distribution channel</a:t>
            </a:r>
          </a:p>
          <a:p>
            <a:pPr marL="0" indent="0">
              <a:buNone/>
            </a:pPr>
            <a:endParaRPr lang="ja-JP" altLang="en-US" sz="1500"/>
          </a:p>
          <a:p>
            <a:endParaRPr lang="en-JP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4414A5-876E-8744-347F-B1663127F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" y="284779"/>
            <a:ext cx="1866929" cy="3850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FB1D7A-CCA5-513C-83DA-03BE0C2C8E00}"/>
              </a:ext>
            </a:extLst>
          </p:cNvPr>
          <p:cNvSpPr txBox="1"/>
          <p:nvPr/>
        </p:nvSpPr>
        <p:spPr>
          <a:xfrm>
            <a:off x="7495407" y="2798681"/>
            <a:ext cx="4944303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/>
              <a:t>従来モデル</a:t>
            </a:r>
            <a:br>
              <a:rPr lang="ja-JP" altLang="en-US" sz="1800"/>
            </a:br>
            <a:r>
              <a:rPr lang="ja-JP" altLang="en-US" sz="1800"/>
              <a:t>・レストラン競争</a:t>
            </a:r>
            <a:br>
              <a:rPr lang="ja-JP" altLang="en-US" sz="1800"/>
            </a:br>
            <a:r>
              <a:rPr lang="ja-JP" altLang="en-US" sz="1800"/>
              <a:t>・単発イベント</a:t>
            </a:r>
            <a:br>
              <a:rPr lang="ja-JP" altLang="en-US" sz="1800"/>
            </a:br>
            <a:r>
              <a:rPr lang="ja-JP" altLang="en-US" sz="1800"/>
              <a:t>・顧客への直接アクセスなし</a:t>
            </a:r>
            <a:br>
              <a:rPr lang="en-US" altLang="ja-JP" sz="1800" dirty="0"/>
            </a:br>
            <a:endParaRPr lang="ja-JP" altLang="en-US" sz="1800"/>
          </a:p>
          <a:p>
            <a:r>
              <a:rPr lang="ja-JP" altLang="en-US" sz="2800"/>
              <a:t>新モデル</a:t>
            </a:r>
            <a:br>
              <a:rPr lang="ja-JP" altLang="en-US" sz="1800"/>
            </a:br>
            <a:r>
              <a:rPr lang="ja-JP" altLang="en-US" sz="1800"/>
              <a:t>・高級レジデンスへ直接アクセス</a:t>
            </a:r>
            <a:br>
              <a:rPr lang="ja-JP" altLang="en-US" sz="1800"/>
            </a:br>
            <a:r>
              <a:rPr lang="ja-JP" altLang="en-US" sz="1800"/>
              <a:t>・継続的な顧客関係</a:t>
            </a:r>
            <a:br>
              <a:rPr lang="ja-JP" altLang="en-US" sz="1800"/>
            </a:br>
            <a:r>
              <a:rPr lang="ja-JP" altLang="en-US" sz="1800"/>
              <a:t>・拡張可能な販売チャネル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759456-CFD1-9C7B-CDB9-9038BE71EF38}"/>
              </a:ext>
            </a:extLst>
          </p:cNvPr>
          <p:cNvSpPr txBox="1"/>
          <p:nvPr/>
        </p:nvSpPr>
        <p:spPr>
          <a:xfrm>
            <a:off x="5097648" y="1018779"/>
            <a:ext cx="775239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/>
              <a:t>Traditional Model = Low Control / High Competition</a:t>
            </a:r>
            <a:br>
              <a:rPr lang="en-US" b="1" dirty="0"/>
            </a:br>
            <a:r>
              <a:rPr lang="en-US" b="1" dirty="0"/>
              <a:t>New Model = Direct Access / Recurring Revenue</a:t>
            </a:r>
            <a:br>
              <a:rPr lang="en-US" dirty="0"/>
            </a:br>
            <a:r>
              <a:rPr lang="ja-JP" altLang="en-US" sz="1600"/>
              <a:t>従来＝競争・コントロール不可</a:t>
            </a:r>
            <a:br>
              <a:rPr lang="ja-JP" altLang="en-US" sz="1600"/>
            </a:br>
            <a:r>
              <a:rPr lang="ja-JP" altLang="en-US" sz="1600"/>
              <a:t>新＝直接顧客・継続売上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5C73C80F-7EFF-235B-BA12-9613E95889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5616336"/>
              </p:ext>
            </p:extLst>
          </p:nvPr>
        </p:nvGraphicFramePr>
        <p:xfrm>
          <a:off x="3625516" y="1588167"/>
          <a:ext cx="4539916" cy="3850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40695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B8428-6906-B97A-5E66-C134CF1E0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AC5BF-2E3E-4845-0E7E-545A4D3E4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03" y="1085518"/>
            <a:ext cx="9019031" cy="1743794"/>
          </a:xfrm>
        </p:spPr>
        <p:txBody>
          <a:bodyPr>
            <a:normAutofit/>
          </a:bodyPr>
          <a:lstStyle/>
          <a:p>
            <a:r>
              <a:rPr lang="ja-JP" altLang="en-US" sz="4000"/>
              <a:t>ビジネスモデル</a:t>
            </a:r>
            <a:br>
              <a:rPr lang="en-US" dirty="0"/>
            </a:br>
            <a:endParaRPr lang="en-JP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0EBFE-0488-F4EB-9E73-082C53D98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4610" y="3683778"/>
            <a:ext cx="3737498" cy="34909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Business Flow</a:t>
            </a:r>
          </a:p>
          <a:p>
            <a:r>
              <a:rPr lang="en-US" sz="2100" dirty="0"/>
              <a:t>Curated sake tasting event </a:t>
            </a:r>
          </a:p>
          <a:p>
            <a:r>
              <a:rPr lang="en-US" sz="2100" dirty="0"/>
              <a:t>Seamless online purchase </a:t>
            </a:r>
          </a:p>
          <a:p>
            <a:r>
              <a:rPr lang="en-US" sz="2100" dirty="0"/>
              <a:t>Repeat customer engagement </a:t>
            </a:r>
            <a:br>
              <a:rPr lang="en-US" dirty="0"/>
            </a:br>
            <a:endParaRPr lang="en-JP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ACFC69-6B93-4362-399A-823184973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" y="284779"/>
            <a:ext cx="1866929" cy="3850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EDE249-C052-8650-AAD9-92767D91538C}"/>
              </a:ext>
            </a:extLst>
          </p:cNvPr>
          <p:cNvSpPr txBox="1"/>
          <p:nvPr/>
        </p:nvSpPr>
        <p:spPr>
          <a:xfrm>
            <a:off x="7489936" y="3683778"/>
            <a:ext cx="4235995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/>
              <a:t>ビジネスフロー</a:t>
            </a:r>
          </a:p>
          <a:p>
            <a:br>
              <a:rPr lang="en-US" altLang="ja-JP" sz="2400" dirty="0"/>
            </a:br>
            <a:r>
              <a:rPr lang="en-US" altLang="ja-JP" sz="2400" dirty="0"/>
              <a:t>① </a:t>
            </a:r>
            <a:r>
              <a:rPr lang="ja-JP" altLang="en-US" sz="2400"/>
              <a:t>試飲イベント</a:t>
            </a:r>
            <a:br>
              <a:rPr lang="ja-JP" altLang="en-US" sz="2400"/>
            </a:br>
            <a:r>
              <a:rPr lang="en-US" altLang="ja-JP" sz="2400" dirty="0"/>
              <a:t>② </a:t>
            </a:r>
            <a:r>
              <a:rPr lang="ja-JP" altLang="en-US" sz="2400"/>
              <a:t>オンライン購入</a:t>
            </a:r>
            <a:br>
              <a:rPr lang="ja-JP" altLang="en-US" sz="2400"/>
            </a:br>
            <a:r>
              <a:rPr lang="en-US" altLang="ja-JP" sz="2400" dirty="0"/>
              <a:t>③ </a:t>
            </a:r>
            <a:r>
              <a:rPr lang="ja-JP" altLang="en-US" sz="2400"/>
              <a:t>継続的な購買</a:t>
            </a:r>
          </a:p>
          <a:p>
            <a:endParaRPr lang="ja-JP" altLang="en-US" sz="1800"/>
          </a:p>
        </p:txBody>
      </p:sp>
      <p:pic>
        <p:nvPicPr>
          <p:cNvPr id="5" name="Graphic 4" descr="Infinity outline">
            <a:extLst>
              <a:ext uri="{FF2B5EF4-FFF2-40B4-BE49-F238E27FC236}">
                <a16:creationId xmlns:a16="http://schemas.microsoft.com/office/drawing/2014/main" id="{46EDF683-8B87-4D02-A656-8955A6710E2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06613" y="-1354688"/>
            <a:ext cx="6624206" cy="6624206"/>
          </a:xfrm>
          <a:prstGeom prst="rect">
            <a:avLst/>
          </a:prstGeom>
          <a:effectLst>
            <a:glow rad="139700">
              <a:schemeClr val="tx1">
                <a:lumMod val="10000"/>
                <a:lumOff val="90000"/>
                <a:alpha val="40000"/>
              </a:schemeClr>
            </a:glow>
            <a:reflection blurRad="6350" stA="50000" endA="275" endPos="4000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96018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6B041-EBB8-39F7-1092-A131B5AF2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4C3FE0F-29D6-A2D7-F2A4-6729125DC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737" y="3680729"/>
            <a:ext cx="5158550" cy="27183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86A067-DA9D-C76A-46FA-C7DF8D7C8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644" y="5290565"/>
            <a:ext cx="9019031" cy="174379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How It Works</a:t>
            </a:r>
            <a:br>
              <a:rPr lang="en-US" b="1" dirty="0"/>
            </a:br>
            <a:br>
              <a:rPr lang="en-US" dirty="0"/>
            </a:br>
            <a:r>
              <a:rPr lang="en-US" dirty="0"/>
              <a:t>Event</a:t>
            </a:r>
            <a:br>
              <a:rPr lang="en-US" dirty="0"/>
            </a:br>
            <a:r>
              <a:rPr lang="en-US" dirty="0"/>
              <a:t>↓</a:t>
            </a:r>
            <a:br>
              <a:rPr lang="en-US" dirty="0"/>
            </a:br>
            <a:r>
              <a:rPr lang="en-US" dirty="0"/>
              <a:t>Resident Code</a:t>
            </a:r>
            <a:br>
              <a:rPr lang="en-US" dirty="0"/>
            </a:br>
            <a:r>
              <a:rPr lang="en-US" dirty="0"/>
              <a:t>↓</a:t>
            </a:r>
            <a:br>
              <a:rPr lang="en-US" dirty="0"/>
            </a:br>
            <a:r>
              <a:rPr lang="en-US" dirty="0"/>
              <a:t>Online Purchase</a:t>
            </a:r>
            <a:br>
              <a:rPr lang="en-US" dirty="0"/>
            </a:br>
            <a:r>
              <a:rPr lang="en-US" dirty="0"/>
              <a:t>↓</a:t>
            </a:r>
            <a:br>
              <a:rPr lang="en-US" dirty="0"/>
            </a:br>
            <a:r>
              <a:rPr lang="en-US" dirty="0"/>
              <a:t>Repeat</a:t>
            </a:r>
            <a:br>
              <a:rPr lang="en-US" dirty="0"/>
            </a:br>
            <a:r>
              <a:rPr lang="en-US" dirty="0"/>
              <a:t>↓</a:t>
            </a:r>
            <a:br>
              <a:rPr lang="en-US" dirty="0"/>
            </a:br>
            <a:r>
              <a:rPr lang="en-US" dirty="0"/>
              <a:t>Commission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JP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131113-52AE-09E9-BBA0-FD05B57C7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" y="284779"/>
            <a:ext cx="1866929" cy="3850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7F51FCD-BEF9-DE81-E83E-66FE4BBA42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830" y="3429000"/>
            <a:ext cx="1655890" cy="20698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4D951C0-66B9-6D5F-3FE2-582CEDFF54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891" y="848846"/>
            <a:ext cx="3365953" cy="20167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A4D5A9B-D7F2-706E-24A5-90079E2DDB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720" y="436239"/>
            <a:ext cx="2948567" cy="19657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C397BB-8AF5-9C9A-D381-416CEB67AA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655" y="2401950"/>
            <a:ext cx="1614211" cy="2016767"/>
          </a:xfrm>
          <a:prstGeom prst="rect">
            <a:avLst/>
          </a:prstGeom>
        </p:spPr>
      </p:pic>
      <p:pic>
        <p:nvPicPr>
          <p:cNvPr id="28" name="Graphic 27" descr="Infinity outline">
            <a:extLst>
              <a:ext uri="{FF2B5EF4-FFF2-40B4-BE49-F238E27FC236}">
                <a16:creationId xmlns:a16="http://schemas.microsoft.com/office/drawing/2014/main" id="{661619D7-EC1B-4608-156B-516B296B95D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9776053">
            <a:off x="7548582" y="1674678"/>
            <a:ext cx="2841597" cy="2841597"/>
          </a:xfrm>
          <a:prstGeom prst="rect">
            <a:avLst/>
          </a:prstGeom>
          <a:effectLst>
            <a:glow rad="139700">
              <a:schemeClr val="tx1">
                <a:lumMod val="10000"/>
                <a:lumOff val="90000"/>
                <a:alpha val="40000"/>
              </a:schemeClr>
            </a:glow>
            <a:reflection blurRad="6350" stA="50000" endA="275" endPos="40000" dist="1016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22525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52995-B5DF-8016-BE6B-7E064CE70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D0FDF-88F6-3ED2-97F8-B0860CA28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064" y="4750420"/>
            <a:ext cx="8726892" cy="133035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Why Miho Nobusawa</a:t>
            </a:r>
            <a:br>
              <a:rPr lang="en-US" sz="4400" dirty="0"/>
            </a:br>
            <a:r>
              <a:rPr lang="ja-JP" altLang="en-US" sz="3100"/>
              <a:t>信澤美帆だけが可能とするコネクション</a:t>
            </a:r>
            <a:br>
              <a:rPr lang="ja-JP" altLang="en-US" sz="3600"/>
            </a:br>
            <a:br>
              <a:rPr lang="en-US" altLang="ja-JP" sz="3600" dirty="0"/>
            </a:br>
            <a:br>
              <a:rPr lang="en-US" altLang="ja-JP" sz="3600" dirty="0"/>
            </a:br>
            <a:br>
              <a:rPr lang="en-US" altLang="ja-JP" sz="4400" dirty="0"/>
            </a:br>
            <a:br>
              <a:rPr lang="en-US" dirty="0"/>
            </a:br>
            <a:r>
              <a:rPr lang="en-US" sz="2000" dirty="0"/>
              <a:t>• Direct access to luxury residential communities</a:t>
            </a:r>
            <a:br>
              <a:rPr lang="en-US" sz="2000" dirty="0"/>
            </a:br>
            <a:r>
              <a:rPr lang="en-US" sz="2000" dirty="0"/>
              <a:t>• Strong network in Los Angeles</a:t>
            </a:r>
            <a:br>
              <a:rPr lang="en-US" sz="2000" dirty="0"/>
            </a:br>
            <a:r>
              <a:rPr lang="en-US" sz="2000" dirty="0"/>
              <a:t>• Proven ability to connect Japanese brands with U.S. market</a:t>
            </a:r>
            <a:br>
              <a:rPr lang="en-US" sz="2000" dirty="0"/>
            </a:br>
            <a:r>
              <a:rPr lang="ja-JP" altLang="en-US" sz="2000"/>
              <a:t>・</a:t>
            </a:r>
            <a:r>
              <a:rPr lang="ja-JP" altLang="en-US" sz="1800"/>
              <a:t>高級レジデンスへの直接アクセス</a:t>
            </a:r>
            <a:br>
              <a:rPr lang="ja-JP" altLang="en-US" sz="1800"/>
            </a:br>
            <a:r>
              <a:rPr lang="ja-JP" altLang="en-US" sz="1800"/>
              <a:t>・ロサンゼルスでのネットワーク</a:t>
            </a:r>
            <a:br>
              <a:rPr lang="ja-JP" altLang="en-US" sz="1800"/>
            </a:br>
            <a:r>
              <a:rPr lang="ja-JP" altLang="en-US" sz="1800"/>
              <a:t>・日米ビジネスをつなぐ実績</a:t>
            </a:r>
            <a:br>
              <a:rPr lang="ja-JP" altLang="en-US" sz="1800"/>
            </a:br>
            <a:br>
              <a:rPr lang="en-US" sz="1800" dirty="0"/>
            </a:br>
            <a:endParaRPr lang="en-JP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92F2B2-B598-4D70-E2D7-380843DE1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" y="284779"/>
            <a:ext cx="1866929" cy="385054"/>
          </a:xfrm>
          <a:prstGeom prst="rect">
            <a:avLst/>
          </a:prstGeom>
        </p:spPr>
      </p:pic>
      <p:pic>
        <p:nvPicPr>
          <p:cNvPr id="28" name="Graphic 27" descr="Infinity outline">
            <a:extLst>
              <a:ext uri="{FF2B5EF4-FFF2-40B4-BE49-F238E27FC236}">
                <a16:creationId xmlns:a16="http://schemas.microsoft.com/office/drawing/2014/main" id="{6B148DB8-89A4-58D7-8BD5-E07E478B314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776053">
            <a:off x="8236157" y="523624"/>
            <a:ext cx="2841597" cy="2841597"/>
          </a:xfrm>
          <a:prstGeom prst="rect">
            <a:avLst/>
          </a:prstGeom>
          <a:effectLst>
            <a:glow rad="139700">
              <a:schemeClr val="tx1">
                <a:lumMod val="10000"/>
                <a:lumOff val="90000"/>
                <a:alpha val="40000"/>
              </a:schemeClr>
            </a:glow>
            <a:reflection blurRad="6350" stA="50000" endA="275" endPos="40000" dist="101600" dir="5400000" sy="-100000" algn="bl" rotWithShape="0"/>
          </a:effectLst>
        </p:spPr>
      </p:pic>
      <p:pic>
        <p:nvPicPr>
          <p:cNvPr id="5" name="Picture 4" descr="Chart made of arrows">
            <a:extLst>
              <a:ext uri="{FF2B5EF4-FFF2-40B4-BE49-F238E27FC236}">
                <a16:creationId xmlns:a16="http://schemas.microsoft.com/office/drawing/2014/main" id="{A4B7A7DC-F8FC-3ACC-404C-AD8DE6DCEB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343" y="3222168"/>
            <a:ext cx="4286433" cy="285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789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5AA8D-3A86-305A-AB5E-1C719E25C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65B5E-6894-B208-6C1F-1626B69F2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56" y="1126847"/>
            <a:ext cx="2530408" cy="1743794"/>
          </a:xfrm>
        </p:spPr>
        <p:txBody>
          <a:bodyPr>
            <a:normAutofit/>
          </a:bodyPr>
          <a:lstStyle/>
          <a:p>
            <a:r>
              <a:rPr lang="en-US" sz="4400" dirty="0" err="1"/>
              <a:t>顧客導線</a:t>
            </a:r>
            <a:br>
              <a:rPr lang="en-US" dirty="0"/>
            </a:br>
            <a:br>
              <a:rPr lang="en-US" dirty="0"/>
            </a:br>
            <a:endParaRPr lang="en-JP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40634-E518-B324-75B6-7524598FD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8" y="2425459"/>
            <a:ext cx="6150915" cy="34909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Customer Access System</a:t>
            </a:r>
          </a:p>
          <a:p>
            <a:pPr marL="0" indent="0">
              <a:buNone/>
            </a:pPr>
            <a:r>
              <a:rPr lang="en-US" dirty="0"/>
              <a:t>• Residence-specific purchase code (e.g. 5% benefit)</a:t>
            </a:r>
            <a:br>
              <a:rPr lang="en-US" dirty="0"/>
            </a:br>
            <a:r>
              <a:rPr lang="en-US" dirty="0"/>
              <a:t>• Easy access for all residents</a:t>
            </a:r>
            <a:br>
              <a:rPr lang="en-US" dirty="0"/>
            </a:br>
            <a:r>
              <a:rPr lang="en-US" dirty="0"/>
              <a:t>• Continuous purchasing beyond events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EDFF28-63E6-1451-5FF6-AB3495597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" y="284779"/>
            <a:ext cx="1866929" cy="3850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2A75FE-E9AE-BC32-67B0-3D05AC8E0678}"/>
              </a:ext>
            </a:extLst>
          </p:cNvPr>
          <p:cNvSpPr txBox="1"/>
          <p:nvPr/>
        </p:nvSpPr>
        <p:spPr>
          <a:xfrm>
            <a:off x="429768" y="4373380"/>
            <a:ext cx="5155392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/>
              <a:t>顧客導線</a:t>
            </a:r>
          </a:p>
          <a:p>
            <a:br>
              <a:rPr lang="en-US" altLang="ja-JP" dirty="0"/>
            </a:br>
            <a:r>
              <a:rPr lang="ja-JP" altLang="en-US"/>
              <a:t>・レジデンス専用コード（例：</a:t>
            </a:r>
            <a:r>
              <a:rPr lang="en-US" altLang="ja-JP" dirty="0"/>
              <a:t>5%</a:t>
            </a:r>
            <a:r>
              <a:rPr lang="ja-JP" altLang="en-US"/>
              <a:t>オフ）</a:t>
            </a:r>
            <a:br>
              <a:rPr lang="ja-JP" altLang="en-US"/>
            </a:br>
            <a:r>
              <a:rPr lang="ja-JP" altLang="en-US"/>
              <a:t>・住民が簡単に購入可能</a:t>
            </a:r>
            <a:br>
              <a:rPr lang="ja-JP" altLang="en-US"/>
            </a:br>
            <a:r>
              <a:rPr lang="ja-JP" altLang="en-US"/>
              <a:t>・イベント後も継続購入</a:t>
            </a:r>
          </a:p>
          <a:p>
            <a:endParaRPr lang="ja-JP" altLang="en-US" sz="1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A6C329-C14E-92F3-B9E0-76B5DF7D3455}"/>
              </a:ext>
            </a:extLst>
          </p:cNvPr>
          <p:cNvSpPr txBox="1"/>
          <p:nvPr/>
        </p:nvSpPr>
        <p:spPr>
          <a:xfrm>
            <a:off x="5585160" y="669833"/>
            <a:ext cx="60985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/>
              <a:t>Exclusive access to luxury residential communities in Los Angeles</a:t>
            </a:r>
          </a:p>
          <a:p>
            <a:pPr>
              <a:buNone/>
            </a:pPr>
            <a:br>
              <a:rPr lang="en-US" dirty="0"/>
            </a:br>
            <a:r>
              <a:rPr lang="ja-JP" altLang="en-US"/>
              <a:t>ロサンゼルス高級レジデンスへの独自アクセス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251D6F-E67B-04E6-BAA1-13F74FE2BF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956" y="2498834"/>
            <a:ext cx="2952925" cy="368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45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BCBEB-F0B9-D832-2B8D-08F9A96E4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61419E-917F-2CC6-4B06-39D7C92F8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991" y="914400"/>
            <a:ext cx="7932228" cy="5431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71140F-69E0-5EB3-C788-E9D2B5F38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257074"/>
            <a:ext cx="9019031" cy="1743794"/>
          </a:xfrm>
        </p:spPr>
        <p:txBody>
          <a:bodyPr>
            <a:normAutofit/>
          </a:bodyPr>
          <a:lstStyle/>
          <a:p>
            <a:r>
              <a:rPr lang="en-US" sz="6600" b="1" dirty="0"/>
              <a:t>Why Now</a:t>
            </a:r>
            <a:br>
              <a:rPr lang="en-US" dirty="0"/>
            </a:br>
            <a:endParaRPr lang="en-JP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F4FE4-373C-67EC-3984-88139A9285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8" y="2706400"/>
            <a:ext cx="7768835" cy="25998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• Premium sake demand is growing in the U.S.</a:t>
            </a:r>
            <a:br>
              <a:rPr lang="en-US" sz="2400" dirty="0"/>
            </a:br>
            <a:r>
              <a:rPr lang="en-US" sz="2400" dirty="0"/>
              <a:t>• High-end consumers seek cultural experiences</a:t>
            </a:r>
            <a:br>
              <a:rPr lang="en-US" sz="2400" dirty="0"/>
            </a:br>
            <a:r>
              <a:rPr lang="en-US" sz="2400" dirty="0"/>
              <a:t>• No established direct channel exists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D4CF9A-C3A0-C8BB-51C6-558D93570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" y="284779"/>
            <a:ext cx="1866929" cy="38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529800"/>
      </p:ext>
    </p:extLst>
  </p:cSld>
  <p:clrMapOvr>
    <a:masterClrMapping/>
  </p:clrMapOvr>
</p:sld>
</file>

<file path=ppt/theme/theme1.xml><?xml version="1.0" encoding="utf-8"?>
<a:theme xmlns:a="http://schemas.openxmlformats.org/drawingml/2006/main" name="Dune">
  <a:themeElements>
    <a:clrScheme name="Dune">
      <a:dk1>
        <a:srgbClr val="131313"/>
      </a:dk1>
      <a:lt1>
        <a:sysClr val="window" lastClr="FFFFFF"/>
      </a:lt1>
      <a:dk2>
        <a:srgbClr val="203430"/>
      </a:dk2>
      <a:lt2>
        <a:srgbClr val="F0EDE6"/>
      </a:lt2>
      <a:accent1>
        <a:srgbClr val="A57361"/>
      </a:accent1>
      <a:accent2>
        <a:srgbClr val="CD9979"/>
      </a:accent2>
      <a:accent3>
        <a:srgbClr val="4E6C67"/>
      </a:accent3>
      <a:accent4>
        <a:srgbClr val="BA958C"/>
      </a:accent4>
      <a:accent5>
        <a:srgbClr val="A08C60"/>
      </a:accent5>
      <a:accent6>
        <a:srgbClr val="956969"/>
      </a:accent6>
      <a:hlink>
        <a:srgbClr val="B0685E"/>
      </a:hlink>
      <a:folHlink>
        <a:srgbClr val="5E827E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une" id="{826328CA-5F67-4711-B85D-145ABD90F0C2}" vid="{19057A55-7D5A-4630-9E53-CA5ED644777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</TotalTime>
  <Words>946</Words>
  <Application>Microsoft Macintosh PowerPoint</Application>
  <PresentationFormat>Widescreen</PresentationFormat>
  <Paragraphs>101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Freestyle Script</vt:lpstr>
      <vt:lpstr>Neue Haas Grotesk Text Pro</vt:lpstr>
      <vt:lpstr>Dune</vt:lpstr>
      <vt:lpstr>The First Scalable Direct-to-Consumer Sake Model in the U.S. </vt:lpstr>
      <vt:lpstr>Premium Sake Distribution Platform  プレミアム日本酒流通プラットフォーム</vt:lpstr>
      <vt:lpstr>Pioneering Distribution Model in the U.S 全米初の流通モデル. </vt:lpstr>
      <vt:lpstr>Before / After </vt:lpstr>
      <vt:lpstr>ビジネスモデル </vt:lpstr>
      <vt:lpstr>How It Works  Event ↓ Resident Code ↓ Online Purchase ↓ Repeat ↓ Commission   </vt:lpstr>
      <vt:lpstr>Why Miho Nobusawa 信澤美帆だけが可能とするコネクション     • Direct access to luxury residential communities • Strong network in Los Angeles • Proven ability to connect Japanese brands with U.S. market ・高級レジデンスへの直接アクセス ・ロサンゼルスでのネットワーク ・日米ビジネスをつなぐ実績  </vt:lpstr>
      <vt:lpstr>顧客導線  </vt:lpstr>
      <vt:lpstr>Why Now </vt:lpstr>
      <vt:lpstr>収益モデル  </vt:lpstr>
      <vt:lpstr>ポジショニング  </vt:lpstr>
      <vt:lpstr> </vt:lpstr>
      <vt:lpstr>市場機会  </vt:lpstr>
      <vt:lpstr> </vt:lpstr>
      <vt:lpstr> 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Miho Nobusawa</cp:lastModifiedBy>
  <cp:revision>15</cp:revision>
  <dcterms:created xsi:type="dcterms:W3CDTF">2013-07-15T20:26:40Z</dcterms:created>
  <dcterms:modified xsi:type="dcterms:W3CDTF">2026-03-27T06:20:34Z</dcterms:modified>
</cp:coreProperties>
</file>