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9" r:id="rId3"/>
    <p:sldId id="272" r:id="rId4"/>
    <p:sldId id="273" r:id="rId5"/>
    <p:sldId id="271" r:id="rId6"/>
    <p:sldId id="275" r:id="rId7"/>
    <p:sldId id="270" r:id="rId8"/>
    <p:sldId id="276" r:id="rId9"/>
    <p:sldId id="259" r:id="rId10"/>
    <p:sldId id="277" r:id="rId11"/>
    <p:sldId id="260" r:id="rId12"/>
    <p:sldId id="261" r:id="rId13"/>
    <p:sldId id="262" r:id="rId14"/>
    <p:sldId id="263" r:id="rId15"/>
    <p:sldId id="264" r:id="rId16"/>
    <p:sldId id="266" r:id="rId17"/>
    <p:sldId id="267"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4660"/>
  </p:normalViewPr>
  <p:slideViewPr>
    <p:cSldViewPr snapToGrid="0">
      <p:cViewPr varScale="1">
        <p:scale>
          <a:sx n="109" d="100"/>
          <a:sy n="109" d="100"/>
        </p:scale>
        <p:origin x="216"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4C0834-DF01-144E-BF89-887021500CE8}" type="doc">
      <dgm:prSet loTypeId="urn:microsoft.com/office/officeart/2005/8/layout/arrow6" loCatId="" qsTypeId="urn:microsoft.com/office/officeart/2005/8/quickstyle/simple1" qsCatId="simple" csTypeId="urn:microsoft.com/office/officeart/2005/8/colors/accent2_1" csCatId="accent2" phldr="1"/>
      <dgm:spPr/>
      <dgm:t>
        <a:bodyPr/>
        <a:lstStyle/>
        <a:p>
          <a:endParaRPr lang="en-US"/>
        </a:p>
      </dgm:t>
    </dgm:pt>
    <dgm:pt modelId="{1C9B9A99-41DB-1E47-BC39-CD74AF2BA449}">
      <dgm:prSet phldrT="[Text]" custT="1"/>
      <dgm:spPr/>
      <dgm:t>
        <a:bodyPr/>
        <a:lstStyle/>
        <a:p>
          <a:r>
            <a:rPr lang="en-US" sz="2000" dirty="0"/>
            <a:t>Before</a:t>
          </a:r>
          <a:br>
            <a:rPr lang="en-US" sz="2000" dirty="0"/>
          </a:br>
          <a:r>
            <a:rPr lang="en-US" sz="2000" dirty="0" err="1"/>
            <a:t>従来</a:t>
          </a:r>
          <a:endParaRPr lang="en-US" sz="2000" dirty="0"/>
        </a:p>
      </dgm:t>
    </dgm:pt>
    <dgm:pt modelId="{1D6FE640-09B0-F243-B7BB-4D296078E424}" type="parTrans" cxnId="{4D24B825-CCB1-3549-9398-C7CDD18FF2D6}">
      <dgm:prSet/>
      <dgm:spPr/>
      <dgm:t>
        <a:bodyPr/>
        <a:lstStyle/>
        <a:p>
          <a:endParaRPr lang="en-US"/>
        </a:p>
      </dgm:t>
    </dgm:pt>
    <dgm:pt modelId="{FD2577AF-C77A-824F-BAEE-2DA0287FD778}" type="sibTrans" cxnId="{4D24B825-CCB1-3549-9398-C7CDD18FF2D6}">
      <dgm:prSet/>
      <dgm:spPr/>
      <dgm:t>
        <a:bodyPr/>
        <a:lstStyle/>
        <a:p>
          <a:endParaRPr lang="en-US"/>
        </a:p>
      </dgm:t>
    </dgm:pt>
    <dgm:pt modelId="{8C732436-3171-F447-B31F-42D172CFE864}">
      <dgm:prSet phldrT="[Text]" custT="1"/>
      <dgm:spPr/>
      <dgm:t>
        <a:bodyPr/>
        <a:lstStyle/>
        <a:p>
          <a:r>
            <a:rPr lang="en-US" sz="2000" b="1" dirty="0">
              <a:solidFill>
                <a:srgbClr val="FF0000"/>
              </a:solidFill>
            </a:rPr>
            <a:t>KAIZEN</a:t>
          </a:r>
          <a:br>
            <a:rPr lang="en-US" sz="2000" dirty="0">
              <a:solidFill>
                <a:srgbClr val="FF0000"/>
              </a:solidFill>
            </a:rPr>
          </a:br>
          <a:r>
            <a:rPr lang="en-US" sz="2000" dirty="0" err="1">
              <a:solidFill>
                <a:srgbClr val="FF0000"/>
              </a:solidFill>
            </a:rPr>
            <a:t>改善</a:t>
          </a:r>
          <a:endParaRPr lang="en-US" sz="2000" dirty="0">
            <a:solidFill>
              <a:srgbClr val="FF0000"/>
            </a:solidFill>
          </a:endParaRPr>
        </a:p>
      </dgm:t>
    </dgm:pt>
    <dgm:pt modelId="{3994601A-EC3A-624F-9A77-FE58A274042F}" type="parTrans" cxnId="{C4F7A4CF-64C4-3C45-860F-ADCA8EA6A3B6}">
      <dgm:prSet/>
      <dgm:spPr/>
      <dgm:t>
        <a:bodyPr/>
        <a:lstStyle/>
        <a:p>
          <a:endParaRPr lang="en-US"/>
        </a:p>
      </dgm:t>
    </dgm:pt>
    <dgm:pt modelId="{78E0A063-A5EF-094F-AFDC-737970F3AD6D}" type="sibTrans" cxnId="{C4F7A4CF-64C4-3C45-860F-ADCA8EA6A3B6}">
      <dgm:prSet/>
      <dgm:spPr/>
      <dgm:t>
        <a:bodyPr/>
        <a:lstStyle/>
        <a:p>
          <a:endParaRPr lang="en-US"/>
        </a:p>
      </dgm:t>
    </dgm:pt>
    <dgm:pt modelId="{5B008521-4F57-A54A-A3D4-A53344FF344D}" type="pres">
      <dgm:prSet presAssocID="{AC4C0834-DF01-144E-BF89-887021500CE8}" presName="compositeShape" presStyleCnt="0">
        <dgm:presLayoutVars>
          <dgm:chMax val="2"/>
          <dgm:dir/>
          <dgm:resizeHandles val="exact"/>
        </dgm:presLayoutVars>
      </dgm:prSet>
      <dgm:spPr/>
    </dgm:pt>
    <dgm:pt modelId="{7E81FF3E-C4A1-0A49-8A13-6799AD9EE18E}" type="pres">
      <dgm:prSet presAssocID="{AC4C0834-DF01-144E-BF89-887021500CE8}" presName="ribbon" presStyleLbl="node1" presStyleIdx="0" presStyleCnt="1" custAng="20336774" custScaleX="84348" custScaleY="62518" custLinFactNeighborX="-7335" custLinFactNeighborY="29733"/>
      <dgm:spPr/>
    </dgm:pt>
    <dgm:pt modelId="{842E06BF-C50D-3D41-A81A-FADE57269002}" type="pres">
      <dgm:prSet presAssocID="{AC4C0834-DF01-144E-BF89-887021500CE8}" presName="leftArrowText" presStyleLbl="node1" presStyleIdx="0" presStyleCnt="1" custLinFactY="20971" custLinFactNeighborX="5918" custLinFactNeighborY="100000">
        <dgm:presLayoutVars>
          <dgm:chMax val="0"/>
          <dgm:bulletEnabled val="1"/>
        </dgm:presLayoutVars>
      </dgm:prSet>
      <dgm:spPr/>
    </dgm:pt>
    <dgm:pt modelId="{CF3846B2-3B50-0346-BA5E-2DF3B2EC0043}" type="pres">
      <dgm:prSet presAssocID="{AC4C0834-DF01-144E-BF89-887021500CE8}" presName="rightArrowText" presStyleLbl="node1" presStyleIdx="0" presStyleCnt="1" custLinFactNeighborX="-24664" custLinFactNeighborY="-9410">
        <dgm:presLayoutVars>
          <dgm:chMax val="0"/>
          <dgm:bulletEnabled val="1"/>
        </dgm:presLayoutVars>
      </dgm:prSet>
      <dgm:spPr/>
    </dgm:pt>
  </dgm:ptLst>
  <dgm:cxnLst>
    <dgm:cxn modelId="{2BD6F604-471C-CE47-B8AC-50F997EA5635}" type="presOf" srcId="{1C9B9A99-41DB-1E47-BC39-CD74AF2BA449}" destId="{842E06BF-C50D-3D41-A81A-FADE57269002}" srcOrd="0" destOrd="0" presId="urn:microsoft.com/office/officeart/2005/8/layout/arrow6"/>
    <dgm:cxn modelId="{4D24B825-CCB1-3549-9398-C7CDD18FF2D6}" srcId="{AC4C0834-DF01-144E-BF89-887021500CE8}" destId="{1C9B9A99-41DB-1E47-BC39-CD74AF2BA449}" srcOrd="0" destOrd="0" parTransId="{1D6FE640-09B0-F243-B7BB-4D296078E424}" sibTransId="{FD2577AF-C77A-824F-BAEE-2DA0287FD778}"/>
    <dgm:cxn modelId="{07F8394B-2B0D-4347-8433-98382D57E1B6}" type="presOf" srcId="{AC4C0834-DF01-144E-BF89-887021500CE8}" destId="{5B008521-4F57-A54A-A3D4-A53344FF344D}" srcOrd="0" destOrd="0" presId="urn:microsoft.com/office/officeart/2005/8/layout/arrow6"/>
    <dgm:cxn modelId="{FE88B67E-2532-024A-AAA6-0D4F4542C3B5}" type="presOf" srcId="{8C732436-3171-F447-B31F-42D172CFE864}" destId="{CF3846B2-3B50-0346-BA5E-2DF3B2EC0043}" srcOrd="0" destOrd="0" presId="urn:microsoft.com/office/officeart/2005/8/layout/arrow6"/>
    <dgm:cxn modelId="{C4F7A4CF-64C4-3C45-860F-ADCA8EA6A3B6}" srcId="{AC4C0834-DF01-144E-BF89-887021500CE8}" destId="{8C732436-3171-F447-B31F-42D172CFE864}" srcOrd="1" destOrd="0" parTransId="{3994601A-EC3A-624F-9A77-FE58A274042F}" sibTransId="{78E0A063-A5EF-094F-AFDC-737970F3AD6D}"/>
    <dgm:cxn modelId="{4BCF859D-33BC-3A45-9672-F8F38412AF18}" type="presParOf" srcId="{5B008521-4F57-A54A-A3D4-A53344FF344D}" destId="{7E81FF3E-C4A1-0A49-8A13-6799AD9EE18E}" srcOrd="0" destOrd="0" presId="urn:microsoft.com/office/officeart/2005/8/layout/arrow6"/>
    <dgm:cxn modelId="{85F420B2-2256-A04D-B1C2-A09E840B3757}" type="presParOf" srcId="{5B008521-4F57-A54A-A3D4-A53344FF344D}" destId="{842E06BF-C50D-3D41-A81A-FADE57269002}" srcOrd="1" destOrd="0" presId="urn:microsoft.com/office/officeart/2005/8/layout/arrow6"/>
    <dgm:cxn modelId="{22878FF3-06CD-FC4E-B78D-46D12E5012CA}" type="presParOf" srcId="{5B008521-4F57-A54A-A3D4-A53344FF344D}" destId="{CF3846B2-3B50-0346-BA5E-2DF3B2EC0043}" srcOrd="2" destOrd="0" presId="urn:microsoft.com/office/officeart/2005/8/layout/arrow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1FF3E-C4A1-0A49-8A13-6799AD9EE18E}">
      <dsp:nvSpPr>
        <dsp:cNvPr id="0" name=""/>
        <dsp:cNvSpPr/>
      </dsp:nvSpPr>
      <dsp:spPr>
        <a:xfrm rot="20336774">
          <a:off x="76109" y="1897341"/>
          <a:ext cx="3829328" cy="1135305"/>
        </a:xfrm>
        <a:prstGeom prst="leftRightRibb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2E06BF-C50D-3D41-A81A-FADE57269002}">
      <dsp:nvSpPr>
        <dsp:cNvPr id="0" name=""/>
        <dsp:cNvSpPr/>
      </dsp:nvSpPr>
      <dsp:spPr>
        <a:xfrm>
          <a:off x="633451" y="2411292"/>
          <a:ext cx="1498172" cy="8898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Before</a:t>
          </a:r>
          <a:br>
            <a:rPr lang="en-US" sz="2000" kern="1200" dirty="0"/>
          </a:br>
          <a:r>
            <a:rPr lang="en-US" sz="2000" kern="1200" dirty="0" err="1"/>
            <a:t>従来</a:t>
          </a:r>
          <a:endParaRPr lang="en-US" sz="2000" kern="1200" dirty="0"/>
        </a:p>
      </dsp:txBody>
      <dsp:txXfrm>
        <a:off x="633451" y="2411292"/>
        <a:ext cx="1498172" cy="889823"/>
      </dsp:txXfrm>
    </dsp:sp>
    <dsp:sp modelId="{CF3846B2-3B50-0346-BA5E-2DF3B2EC0043}">
      <dsp:nvSpPr>
        <dsp:cNvPr id="0" name=""/>
        <dsp:cNvSpPr/>
      </dsp:nvSpPr>
      <dsp:spPr>
        <a:xfrm>
          <a:off x="1833265" y="1541686"/>
          <a:ext cx="1770567" cy="8898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KAIZEN</a:t>
          </a:r>
          <a:br>
            <a:rPr lang="en-US" sz="2000" kern="1200" dirty="0">
              <a:solidFill>
                <a:srgbClr val="FF0000"/>
              </a:solidFill>
            </a:rPr>
          </a:br>
          <a:r>
            <a:rPr lang="en-US" sz="2000" kern="1200" dirty="0" err="1">
              <a:solidFill>
                <a:srgbClr val="FF0000"/>
              </a:solidFill>
            </a:rPr>
            <a:t>改善</a:t>
          </a:r>
          <a:endParaRPr lang="en-US" sz="2000" kern="1200" dirty="0">
            <a:solidFill>
              <a:srgbClr val="FF0000"/>
            </a:solidFill>
          </a:endParaRPr>
        </a:p>
      </dsp:txBody>
      <dsp:txXfrm>
        <a:off x="1833265" y="1541686"/>
        <a:ext cx="1770567" cy="88982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hasCustomPrompt="1"/>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6CD91AB5-8D64-469B-81DF-A26B406D2B54}" type="datetime1">
              <a:rPr lang="en-US" smtClean="0"/>
              <a:t>3/27/26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4634458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998464" y="2423160"/>
            <a:ext cx="5486400" cy="3886200"/>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1BB0C55-2E11-4E7F-9EF8-868B07C6C42C}" type="datetime1">
              <a:rPr lang="en-US" smtClean="0"/>
              <a:t>3/27/26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862587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4" y="1012952"/>
            <a:ext cx="4023360" cy="1636776"/>
          </a:xfrm>
        </p:spPr>
        <p:txBody>
          <a:bodyPr anchor="b">
            <a:normAutofit/>
          </a:bodyPr>
          <a:lstStyle>
            <a:lvl1pPr>
              <a:defRPr sz="4800"/>
            </a:lvl1pPr>
          </a:lstStyle>
          <a:p>
            <a:r>
              <a:rPr lang="en-US" dirty="0"/>
              <a:t>Click to edit Master title style</a:t>
            </a:r>
          </a:p>
        </p:txBody>
      </p:sp>
      <p:sp>
        <p:nvSpPr>
          <p:cNvPr id="10" name="Picture Placeholder 8">
            <a:extLst>
              <a:ext uri="{FF2B5EF4-FFF2-40B4-BE49-F238E27FC236}">
                <a16:creationId xmlns:a16="http://schemas.microsoft.com/office/drawing/2014/main" id="{FE8E4848-C9F6-6844-AB1C-C4F0E8A472A1}"/>
              </a:ext>
            </a:extLst>
          </p:cNvPr>
          <p:cNvSpPr>
            <a:spLocks noGrp="1"/>
          </p:cNvSpPr>
          <p:nvPr>
            <p:ph type="pic" sz="quarter" idx="14" hasCustomPrompt="1"/>
          </p:nvPr>
        </p:nvSpPr>
        <p:spPr>
          <a:xfrm>
            <a:off x="342901" y="345109"/>
            <a:ext cx="6714969" cy="6163508"/>
          </a:xfrm>
          <a:custGeom>
            <a:avLst/>
            <a:gdLst>
              <a:gd name="connsiteX0" fmla="*/ 281857 w 6714969"/>
              <a:gd name="connsiteY0" fmla="*/ 0 h 6163508"/>
              <a:gd name="connsiteX1" fmla="*/ 6433112 w 6714969"/>
              <a:gd name="connsiteY1" fmla="*/ 0 h 6163508"/>
              <a:gd name="connsiteX2" fmla="*/ 6714969 w 6714969"/>
              <a:gd name="connsiteY2" fmla="*/ 281857 h 6163508"/>
              <a:gd name="connsiteX3" fmla="*/ 6714969 w 6714969"/>
              <a:gd name="connsiteY3" fmla="*/ 5881651 h 6163508"/>
              <a:gd name="connsiteX4" fmla="*/ 6433112 w 6714969"/>
              <a:gd name="connsiteY4" fmla="*/ 6163508 h 6163508"/>
              <a:gd name="connsiteX5" fmla="*/ 281857 w 6714969"/>
              <a:gd name="connsiteY5" fmla="*/ 6163508 h 6163508"/>
              <a:gd name="connsiteX6" fmla="*/ 0 w 6714969"/>
              <a:gd name="connsiteY6" fmla="*/ 5881651 h 6163508"/>
              <a:gd name="connsiteX7" fmla="*/ 0 w 6714969"/>
              <a:gd name="connsiteY7" fmla="*/ 281857 h 6163508"/>
              <a:gd name="connsiteX8" fmla="*/ 281857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281857" y="0"/>
                </a:moveTo>
                <a:lnTo>
                  <a:pt x="6433112" y="0"/>
                </a:lnTo>
                <a:cubicBezTo>
                  <a:pt x="6588777" y="0"/>
                  <a:pt x="6714969" y="126192"/>
                  <a:pt x="6714969" y="281857"/>
                </a:cubicBezTo>
                <a:lnTo>
                  <a:pt x="6714969" y="5881651"/>
                </a:lnTo>
                <a:cubicBezTo>
                  <a:pt x="6714969" y="6037316"/>
                  <a:pt x="6588777" y="6163508"/>
                  <a:pt x="6433112" y="6163508"/>
                </a:cubicBezTo>
                <a:lnTo>
                  <a:pt x="281857" y="6163508"/>
                </a:lnTo>
                <a:cubicBezTo>
                  <a:pt x="126192" y="6163508"/>
                  <a:pt x="0" y="6037316"/>
                  <a:pt x="0" y="5881651"/>
                </a:cubicBezTo>
                <a:lnTo>
                  <a:pt x="0" y="281857"/>
                </a:lnTo>
                <a:cubicBezTo>
                  <a:pt x="0" y="126192"/>
                  <a:pt x="126192" y="0"/>
                  <a:pt x="281857" y="0"/>
                </a:cubicBez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marL="228600" lvl="0" indent="-228600"/>
            <a:r>
              <a:rPr lang="en-US" dirty="0"/>
              <a:t>Click to edit Master text styles</a:t>
            </a:r>
          </a:p>
          <a:p>
            <a:pPr marL="228600" lvl="1" indent="-228600"/>
            <a:r>
              <a:rPr lang="en-US" dirty="0"/>
              <a:t>Second level</a:t>
            </a:r>
          </a:p>
          <a:p>
            <a:pPr marL="228600" lvl="2" indent="-228600"/>
            <a:r>
              <a:rPr lang="en-US" dirty="0"/>
              <a:t>Third level</a:t>
            </a:r>
          </a:p>
          <a:p>
            <a:pPr marL="228600" lvl="3" indent="-228600"/>
            <a:r>
              <a:rPr lang="en-US" dirty="0"/>
              <a:t>Fourth level</a:t>
            </a:r>
          </a:p>
          <a:p>
            <a:pPr marL="228600" lvl="4" indent="-228600"/>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AC9FCAD-E19B-4A0F-866E-979EDEC4B525}" type="datetime1">
              <a:rPr lang="en-US" smtClean="0"/>
              <a:t>3/27/26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22468725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79B4A14-E3E2-4038-B0C4-0EC5ECBDA17A}"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56294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2301396-E7F4-44BB-B3C1-CAADE8EE1BCB}"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840223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C603B70-0873-4F91-B20E-188F8FCBC95A}"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255506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A211211-1BBF-43C8-98F1-415153382D43}"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199563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23C37F1-4FE0-40C5-A1CC-AC65E60D9E3F}"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47200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hasCustomPrompt="1"/>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0F37310-2C84-4F72-97F3-ED5E52F7A674}"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0330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ED7373D-8BEF-4D11-A85D-4ADD8461D8CF}" type="datetime1">
              <a:rPr lang="en-US" smtClean="0"/>
              <a:t>3/27/26</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806732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hasCustomPrompt="1"/>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04D0A65-74B1-4258-9347-517577BEF7B0}"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67213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0796B54-ED46-4036-80F8-E8EFB102CB24}"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032812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3B00591-709C-49DC-8FE0-9F32B5969F72}" type="datetime1">
              <a:rPr lang="en-US" smtClean="0"/>
              <a:t>3/27/26</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734269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53D0D37D-152B-44E6-AB8F-60E41FE679D7}"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82944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93FD62D-5EED-4798-9EBA-B6E1A9B98072}" type="datetime1">
              <a:rPr lang="en-US" smtClean="0"/>
              <a:t>3/27/26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581431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6FCFE97D-4F8B-4270-9223-9617008B9FA3}"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860799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E1B1D5C-1F84-4585-9043-549E87BD77AE}" type="datetime1">
              <a:rPr lang="en-US" smtClean="0"/>
              <a:t>3/27/26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946543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1EB90F8-5A2D-4795-872B-662FE96339B2}"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110041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A22F9C2-5647-4E58-BE9B-A16834D13FE3}"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217026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B124E6D-88B1-474F-9E7C-C29F02FACC38}"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104144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dirty="0"/>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hasCustomPrompt="1"/>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0D21C7E-4348-443E-B7C8-EE213DFF1CB1}" type="datetime1">
              <a:rPr lang="en-US" smtClean="0"/>
              <a:t>3/27/26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777110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hasCustomPrompt="1"/>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5E2BB8D-1BA0-4790-987D-651470CA8928}" type="datetime1">
              <a:rPr lang="en-US" smtClean="0"/>
              <a:t>3/27/26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82259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64B5AC7-D387-41BC-BBB6-F6DD0E8CACDB}" type="datetime1">
              <a:rPr lang="en-US" smtClean="0"/>
              <a:t>3/27/26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59665269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hasCustomPrompt="1"/>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8CD4B21-9C97-4358-8E22-9F49A31BDF6B}" type="datetime1">
              <a:rPr lang="en-US" smtClean="0"/>
              <a:t>3/27/26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291718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hasCustomPrompt="1"/>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B98FABC-5F70-4DE9-8A42-1DE3D93319BF}"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11841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hasCustomPrompt="1"/>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732AAB-0859-49C5-9F81-D3744B520913}"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153190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hasCustomPrompt="1"/>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73C0E27-EFA9-4706-B7B3-384BAC09CA5C}"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870654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400">
                <a:solidFill>
                  <a:schemeClr val="tx2">
                    <a:lumMod val="90000"/>
                    <a:lumOff val="1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44A38527-6BF7-45BD-8E9C-2BDCA53716A3}" type="datetime1">
              <a:rPr lang="en-US" smtClean="0"/>
              <a:t>3/27/26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4178097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FAE2D2C4-0829-4B37-AFA9-97EED5EA275A}" type="datetime1">
              <a:rPr lang="en-US" smtClean="0"/>
              <a:t>3/27/26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1"/>
                </a:solidFill>
              </a:defRPr>
            </a:lvl1pPr>
          </a:lstStyle>
          <a:p>
            <a:pPr lvl="0"/>
            <a:r>
              <a:rPr lang="en-US" dirty="0"/>
              <a:t>##%</a:t>
            </a:r>
          </a:p>
        </p:txBody>
      </p:sp>
    </p:spTree>
    <p:extLst>
      <p:ext uri="{BB962C8B-B14F-4D97-AF65-F5344CB8AC3E}">
        <p14:creationId xmlns:p14="http://schemas.microsoft.com/office/powerpoint/2010/main" val="172810677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29768" y="4809744"/>
            <a:ext cx="5897880" cy="1353312"/>
          </a:xfrm>
        </p:spPr>
        <p:txBody>
          <a:bodyPr vert="horz" lIns="91440" tIns="45720" rIns="91440" bIns="45720" rtlCol="0" anchor="t">
            <a:normAutofit/>
          </a:bodyPr>
          <a:lstStyle>
            <a:lvl1pPr>
              <a:lnSpc>
                <a:spcPct val="120000"/>
              </a:lnSpc>
              <a:defRPr lang="en-US" sz="2800" dirty="0">
                <a:solidFill>
                  <a:schemeClr val="tx2">
                    <a:lumMod val="90000"/>
                    <a:lumOff val="10000"/>
                  </a:schemeClr>
                </a:solidFill>
              </a:defRPr>
            </a:lvl1pPr>
          </a:lstStyle>
          <a:p>
            <a:pPr lvl="0"/>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DE13353C-D70D-4D92-85A4-BE6E7FCC2830}" type="datetime1">
              <a:rPr lang="en-US" smtClean="0"/>
              <a:t>3/27/26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29768" y="603504"/>
            <a:ext cx="11201400" cy="4206240"/>
          </a:xfrm>
        </p:spPr>
        <p:txBody>
          <a:bodyPr vert="horz" lIns="91440" tIns="45720" rIns="91440" bIns="45720" rtlCol="0" anchor="b">
            <a:normAutofit/>
          </a:bodyPr>
          <a:lstStyle>
            <a:lvl1pPr marL="0" indent="0">
              <a:lnSpc>
                <a:spcPct val="90000"/>
              </a:lnSpc>
              <a:spcBef>
                <a:spcPts val="0"/>
              </a:spcBef>
              <a:buNone/>
              <a:defRPr lang="en-US" sz="27800" dirty="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2094400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67622C3-A8C0-4CE4-AFAA-25D23CB3242F}" type="datetime1">
              <a:rPr lang="en-US" smtClean="0"/>
              <a:t>3/27/26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700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B9B6EAC-4E38-4BC4-964B-55A6571A4EBF}" type="datetime1">
              <a:rPr lang="en-US" smtClean="0"/>
              <a:t>3/27/26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84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CB2DDD8-66B1-484C-ABC1-3F6C2E131531}" type="datetime1">
              <a:rPr lang="en-US" smtClean="0"/>
              <a:t>3/27/26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405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97718" cy="3739896"/>
          </a:xfrm>
        </p:spPr>
        <p:txBody>
          <a:bodyPr vert="horz" lIns="91440" tIns="45720" rIns="91440" bIns="45720" rtlCol="0" anchor="t">
            <a:normAutofit/>
          </a:bodyPr>
          <a:lstStyle>
            <a:lvl1pPr>
              <a:defRPr lang="en-US" sz="6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A0D73698-4765-4C7F-8C74-6EF048F95E94}" type="datetime1">
              <a:rPr lang="en-US" smtClean="0"/>
              <a:t>3/27/26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hasCustomPrompt="1"/>
          </p:nvPr>
        </p:nvSpPr>
        <p:spPr>
          <a:xfrm>
            <a:off x="6720113" y="342900"/>
            <a:ext cx="5131133"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115010870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636776" y="5276088"/>
            <a:ext cx="9061704" cy="466344"/>
          </a:xfrm>
        </p:spPr>
        <p:txBody>
          <a:bodyPr anchor="t">
            <a:normAutofit/>
          </a:bodyPr>
          <a:lstStyle>
            <a:lvl1pPr>
              <a:lnSpc>
                <a:spcPct val="120000"/>
              </a:lnSpc>
              <a:defRPr sz="2200" b="1">
                <a:solidFill>
                  <a:schemeClr val="tx2">
                    <a:lumMod val="75000"/>
                    <a:lumOff val="25000"/>
                  </a:schemeClr>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499616" y="1828800"/>
            <a:ext cx="9198864" cy="2871216"/>
          </a:xfrm>
        </p:spPr>
        <p:txBody>
          <a:bodyPr anchor="ctr">
            <a:normAutofit/>
          </a:bodyPr>
          <a:lstStyle>
            <a:lvl1pPr marL="137160" indent="-137160">
              <a:lnSpc>
                <a:spcPct val="100000"/>
              </a:lnSpc>
              <a:spcBef>
                <a:spcPts val="0"/>
              </a:spcBef>
              <a:buFont typeface="Arial" panose="020B0604020202020204" pitchFamily="34" charset="0"/>
              <a:buNone/>
              <a:defRPr sz="40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E66CBEC5-37D0-4E5C-8671-D7D2A06BE21B}" type="datetime1">
              <a:rPr lang="en-US" smtClean="0"/>
              <a:t>3/27/26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630763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51F96B-ED98-BF55-D2B0-047000EF48E1}"/>
              </a:ext>
            </a:extLst>
          </p:cNvPr>
          <p:cNvSpPr/>
          <p:nvPr/>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801368" y="5120640"/>
            <a:ext cx="8549640" cy="621792"/>
          </a:xfrm>
        </p:spPr>
        <p:txBody>
          <a:bodyPr anchor="ctr">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655064" y="2093976"/>
            <a:ext cx="8695944" cy="2130552"/>
          </a:xfrm>
        </p:spPr>
        <p:txBody>
          <a:bodyPr anchor="ctr">
            <a:normAutofit/>
          </a:bodyPr>
          <a:lstStyle>
            <a:lvl1pPr marL="137160" indent="-137160">
              <a:lnSpc>
                <a:spcPct val="100000"/>
              </a:lnSpc>
              <a:spcBef>
                <a:spcPts val="0"/>
              </a:spcBef>
              <a:buFont typeface="Arial" panose="020B0604020202020204" pitchFamily="34" charset="0"/>
              <a:buNone/>
              <a:defRPr sz="36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5246FC37-12B5-4EB9-BB05-B5E210E93FF0}" type="datetime1">
              <a:rPr lang="en-US" smtClean="0"/>
              <a:t>3/27/26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809365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450699"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438912"/>
            <a:ext cx="9619488" cy="4526280"/>
          </a:xfrm>
        </p:spPr>
        <p:txBody>
          <a:bodyPr anchor="ctr">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A710F6F3-6829-4CDD-B3A1-8F321E27194A}" type="datetime1">
              <a:rPr lang="en-US" smtClean="0"/>
              <a:t>3/27/26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5597750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148947"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1179576"/>
            <a:ext cx="9317736" cy="3785616"/>
          </a:xfrm>
        </p:spPr>
        <p:txBody>
          <a:bodyPr anchor="b">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FCA6652C-AA1E-4738-883B-0336FAAA5DB1}" type="datetime1">
              <a:rPr lang="en-US" smtClean="0"/>
              <a:t>3/27/26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1611027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20F56A5-925A-45AB-8491-C696F304662B}" type="datetime1">
              <a:rPr lang="en-US" smtClean="0"/>
              <a:t>3/27/26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30252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2F882B41-9B9A-4653-8E8E-9D57A4983847}" type="datetime1">
              <a:rPr lang="en-US" smtClean="0"/>
              <a:t>3/27/26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127064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86C80A14-C874-4C11-943E-4B7AAF73B997}" type="datetime1">
              <a:rPr lang="en-US" smtClean="0"/>
              <a:t>3/27/26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199335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59A60914-BFFA-4E5B-B382-06A92C8508A8}" type="datetime1">
              <a:rPr lang="en-US" smtClean="0"/>
              <a:t>3/27/26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00312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5"/>
            <a:ext cx="3595634" cy="2212848"/>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823029"/>
            <a:ext cx="3309608" cy="3481355"/>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E6DEE75D-2E4A-469A-9092-8B43711F5315}" type="datetime1">
              <a:rPr lang="en-US" smtClean="0"/>
              <a:t>3/27/26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958435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593592"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hasCustomPrompt="1"/>
          </p:nvPr>
        </p:nvSpPr>
        <p:spPr>
          <a:xfrm>
            <a:off x="4502843" y="342901"/>
            <a:ext cx="7346258"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1E6FD38-01FF-4539-8A35-AB19E4D5C3A7}" type="datetime1">
              <a:rPr lang="en-US" smtClean="0"/>
              <a:t>3/27/26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11690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9A3EA51-69C4-4090-B98A-31CA47A2E35E}" type="datetime1">
              <a:rPr lang="en-US" smtClean="0"/>
              <a:t>3/27/26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458594868"/>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8C5BFC-EF85-4C2B-8809-2F9E7D76A143}"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917349728"/>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48805FF-0F6F-4DB7-B5D6-9BF14E40F716}" type="datetime1">
              <a:rPr lang="en-US" smtClean="0"/>
              <a:t>3/27/26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47940779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vert="horz" lIns="91440" tIns="45720" rIns="91440" bIns="45720" rtlCol="0" anchor="t">
            <a:normAutofit/>
          </a:bodyPr>
          <a:lstStyle>
            <a:lvl1pPr>
              <a:defRPr lang="en-US" sz="9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6633933-AD95-42CF-A390-A7073FD506A1}" type="datetime1">
              <a:rPr lang="en-US" smtClean="0"/>
              <a:t>3/27/26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75438869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D50E307-C64C-483A-9485-A61D01D72197}" type="datetime1">
              <a:rPr lang="en-US" smtClean="0"/>
              <a:t>3/27/26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417359442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8BC36CA3-7064-4E52-B24E-E3CC37B36CB8}" type="datetime1">
              <a:rPr lang="en-US" smtClean="0"/>
              <a:t>3/27/26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99143003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33F469A-9BA4-41D9-A358-7174319CB857}" type="datetime1">
              <a:rPr lang="en-US" smtClean="0"/>
              <a:t>3/27/26</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47647403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E9D380B3-E270-4064-8D13-292A875F6C31}" type="datetime1">
              <a:rPr lang="en-US" smtClean="0"/>
              <a:t>3/27/26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7657738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etmuseum.org/art/collection/search/57034" TargetMode="External"/><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www.rawpixel.com/search/sake%20bottle" TargetMode="Externa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1416" y="4942713"/>
            <a:ext cx="4784462" cy="711539"/>
          </a:xfrm>
        </p:spPr>
        <p:txBody>
          <a:bodyPr>
            <a:normAutofit fontScale="92500" lnSpcReduction="20000"/>
          </a:bodyPr>
          <a:lstStyle/>
          <a:p>
            <a:r>
              <a:rPr lang="ja-JP" altLang="en-US" sz="2000">
                <a:solidFill>
                  <a:srgbClr val="00B0F0"/>
                </a:solidFill>
              </a:rPr>
              <a:t>モンテシトレジデンスのための</a:t>
            </a:r>
            <a:br>
              <a:rPr lang="ja-JP" altLang="en-US" sz="2000">
                <a:solidFill>
                  <a:srgbClr val="00B0F0"/>
                </a:solidFill>
              </a:rPr>
            </a:br>
            <a:r>
              <a:rPr lang="ja-JP" altLang="en-US" sz="2000">
                <a:solidFill>
                  <a:srgbClr val="00B0F0"/>
                </a:solidFill>
              </a:rPr>
              <a:t>プレミアム日本文化体験プログラム</a:t>
            </a:r>
          </a:p>
          <a:p>
            <a:endParaRPr lang="en-US" sz="2000" dirty="0">
              <a:solidFill>
                <a:srgbClr val="002060"/>
              </a:solidFill>
            </a:endParaRPr>
          </a:p>
        </p:txBody>
      </p:sp>
      <p:pic>
        <p:nvPicPr>
          <p:cNvPr id="41" name="Picture 40">
            <a:extLst>
              <a:ext uri="{FF2B5EF4-FFF2-40B4-BE49-F238E27FC236}">
                <a16:creationId xmlns:a16="http://schemas.microsoft.com/office/drawing/2014/main" id="{2B3956FC-2135-E596-D6DB-861D867AC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7" name="Title 6">
            <a:extLst>
              <a:ext uri="{FF2B5EF4-FFF2-40B4-BE49-F238E27FC236}">
                <a16:creationId xmlns:a16="http://schemas.microsoft.com/office/drawing/2014/main" id="{C903E5E6-BFF9-C2A6-05E7-3AB3D111E63D}"/>
              </a:ext>
            </a:extLst>
          </p:cNvPr>
          <p:cNvSpPr>
            <a:spLocks noGrp="1"/>
          </p:cNvSpPr>
          <p:nvPr>
            <p:ph type="ctrTitle"/>
          </p:nvPr>
        </p:nvSpPr>
        <p:spPr>
          <a:xfrm>
            <a:off x="237263" y="5843872"/>
            <a:ext cx="10508742" cy="646332"/>
          </a:xfrm>
        </p:spPr>
        <p:txBody>
          <a:bodyPr>
            <a:noAutofit/>
          </a:bodyPr>
          <a:lstStyle/>
          <a:p>
            <a:r>
              <a:rPr lang="en-US" sz="2800" dirty="0">
                <a:solidFill>
                  <a:srgbClr val="0070C0"/>
                </a:solidFill>
              </a:rPr>
              <a:t>Luxury Japanese Cultural Experience for Montecito Residents</a:t>
            </a:r>
            <a:endParaRPr lang="en-JP" sz="2800" dirty="0"/>
          </a:p>
        </p:txBody>
      </p:sp>
      <p:pic>
        <p:nvPicPr>
          <p:cNvPr id="4" name="Picture 3">
            <a:extLst>
              <a:ext uri="{FF2B5EF4-FFF2-40B4-BE49-F238E27FC236}">
                <a16:creationId xmlns:a16="http://schemas.microsoft.com/office/drawing/2014/main" id="{8C394FAE-6604-1E0D-6D02-A2520F548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662" y="2052920"/>
            <a:ext cx="5544213" cy="3696142"/>
          </a:xfrm>
          <a:prstGeom prst="rect">
            <a:avLst/>
          </a:prstGeom>
        </p:spPr>
      </p:pic>
      <p:pic>
        <p:nvPicPr>
          <p:cNvPr id="8" name="Picture 7">
            <a:extLst>
              <a:ext uri="{FF2B5EF4-FFF2-40B4-BE49-F238E27FC236}">
                <a16:creationId xmlns:a16="http://schemas.microsoft.com/office/drawing/2014/main" id="{F8BC5C0F-D8FA-3712-4C18-228EAD7EE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8875" y="5843872"/>
            <a:ext cx="765862" cy="765862"/>
          </a:xfrm>
          <a:prstGeom prst="rect">
            <a:avLst/>
          </a:prstGeom>
        </p:spPr>
      </p:pic>
      <p:sp>
        <p:nvSpPr>
          <p:cNvPr id="6" name="TextBox 5">
            <a:extLst>
              <a:ext uri="{FF2B5EF4-FFF2-40B4-BE49-F238E27FC236}">
                <a16:creationId xmlns:a16="http://schemas.microsoft.com/office/drawing/2014/main" id="{A6206495-FE90-23EB-BEBF-9E4D99286F08}"/>
              </a:ext>
            </a:extLst>
          </p:cNvPr>
          <p:cNvSpPr txBox="1"/>
          <p:nvPr/>
        </p:nvSpPr>
        <p:spPr>
          <a:xfrm>
            <a:off x="291416" y="1153932"/>
            <a:ext cx="7867846" cy="584775"/>
          </a:xfrm>
          <a:prstGeom prst="rect">
            <a:avLst/>
          </a:prstGeom>
          <a:noFill/>
        </p:spPr>
        <p:txBody>
          <a:bodyPr wrap="square">
            <a:spAutoFit/>
          </a:bodyPr>
          <a:lstStyle/>
          <a:p>
            <a:r>
              <a:rPr lang="en-US" sz="3200" dirty="0">
                <a:solidFill>
                  <a:schemeClr val="bg1"/>
                </a:solidFill>
              </a:rPr>
              <a:t>Pioneering Distribution Model in the U.S.</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122C-F475-D39F-E596-E51CE21FC48D}"/>
            </a:ext>
          </a:extLst>
        </p:cNvPr>
        <p:cNvGrpSpPr/>
        <p:nvPr/>
      </p:nvGrpSpPr>
      <p:grpSpPr>
        <a:xfrm>
          <a:off x="0" y="0"/>
          <a:ext cx="0" cy="0"/>
          <a:chOff x="0" y="0"/>
          <a:chExt cx="0" cy="0"/>
        </a:xfrm>
      </p:grpSpPr>
      <p:pic>
        <p:nvPicPr>
          <p:cNvPr id="14" name="Picture 13" descr="A close-up of a row of safes&#10;&#10;Description automatically generated">
            <a:extLst>
              <a:ext uri="{FF2B5EF4-FFF2-40B4-BE49-F238E27FC236}">
                <a16:creationId xmlns:a16="http://schemas.microsoft.com/office/drawing/2014/main" id="{64F6B1CA-9BA5-CB9E-F54B-E05AB551E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08" y="3709721"/>
            <a:ext cx="3802543" cy="2536178"/>
          </a:xfrm>
          <a:prstGeom prst="rect">
            <a:avLst/>
          </a:prstGeom>
        </p:spPr>
      </p:pic>
      <p:pic>
        <p:nvPicPr>
          <p:cNvPr id="16" name="Picture 15">
            <a:extLst>
              <a:ext uri="{FF2B5EF4-FFF2-40B4-BE49-F238E27FC236}">
                <a16:creationId xmlns:a16="http://schemas.microsoft.com/office/drawing/2014/main" id="{ADBEDCA3-AF49-EA84-7CFD-E45F497FB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086" y="2082715"/>
            <a:ext cx="3804267" cy="2536178"/>
          </a:xfrm>
          <a:prstGeom prst="rect">
            <a:avLst/>
          </a:prstGeom>
        </p:spPr>
      </p:pic>
      <p:sp>
        <p:nvSpPr>
          <p:cNvPr id="2" name="Title 1">
            <a:extLst>
              <a:ext uri="{FF2B5EF4-FFF2-40B4-BE49-F238E27FC236}">
                <a16:creationId xmlns:a16="http://schemas.microsoft.com/office/drawing/2014/main" id="{98528F1F-351F-878B-7FA2-05B6506A1893}"/>
              </a:ext>
            </a:extLst>
          </p:cNvPr>
          <p:cNvSpPr>
            <a:spLocks noGrp="1"/>
          </p:cNvSpPr>
          <p:nvPr>
            <p:ph type="title"/>
          </p:nvPr>
        </p:nvSpPr>
        <p:spPr>
          <a:xfrm>
            <a:off x="427948" y="327483"/>
            <a:ext cx="4864944" cy="1912235"/>
          </a:xfrm>
        </p:spPr>
        <p:txBody>
          <a:bodyPr>
            <a:normAutofit/>
          </a:bodyPr>
          <a:lstStyle/>
          <a:p>
            <a:r>
              <a:rPr lang="en-US" dirty="0"/>
              <a:t>Luxury Differentiation２</a:t>
            </a:r>
            <a:br>
              <a:rPr lang="en-US" b="1" dirty="0"/>
            </a:br>
            <a:r>
              <a:rPr lang="en-US" sz="1800" b="1" dirty="0" err="1"/>
              <a:t>差別化</a:t>
            </a:r>
            <a:br>
              <a:rPr lang="en-US" dirty="0"/>
            </a:br>
            <a:endParaRPr lang="en-JP" dirty="0"/>
          </a:p>
        </p:txBody>
      </p:sp>
      <p:pic>
        <p:nvPicPr>
          <p:cNvPr id="4" name="Picture 3">
            <a:extLst>
              <a:ext uri="{FF2B5EF4-FFF2-40B4-BE49-F238E27FC236}">
                <a16:creationId xmlns:a16="http://schemas.microsoft.com/office/drawing/2014/main" id="{B74414A5-876E-8744-347F-B1663127F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graphicFrame>
        <p:nvGraphicFramePr>
          <p:cNvPr id="10" name="Diagram 9">
            <a:extLst>
              <a:ext uri="{FF2B5EF4-FFF2-40B4-BE49-F238E27FC236}">
                <a16:creationId xmlns:a16="http://schemas.microsoft.com/office/drawing/2014/main" id="{5C73C80F-7EFF-235B-BA12-9613E9588945}"/>
              </a:ext>
            </a:extLst>
          </p:cNvPr>
          <p:cNvGraphicFramePr/>
          <p:nvPr>
            <p:extLst>
              <p:ext uri="{D42A27DB-BD31-4B8C-83A1-F6EECF244321}">
                <p14:modId xmlns:p14="http://schemas.microsoft.com/office/powerpoint/2010/main" val="1541497619"/>
              </p:ext>
            </p:extLst>
          </p:nvPr>
        </p:nvGraphicFramePr>
        <p:xfrm>
          <a:off x="4136511" y="2212650"/>
          <a:ext cx="4539916" cy="3850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a:extLst>
              <a:ext uri="{FF2B5EF4-FFF2-40B4-BE49-F238E27FC236}">
                <a16:creationId xmlns:a16="http://schemas.microsoft.com/office/drawing/2014/main" id="{B2FEC9AE-A483-948B-972B-294FDBC2BED4}"/>
              </a:ext>
            </a:extLst>
          </p:cNvPr>
          <p:cNvSpPr txBox="1"/>
          <p:nvPr/>
        </p:nvSpPr>
        <p:spPr>
          <a:xfrm>
            <a:off x="563557" y="2656455"/>
            <a:ext cx="4337538" cy="923330"/>
          </a:xfrm>
          <a:prstGeom prst="rect">
            <a:avLst/>
          </a:prstGeom>
          <a:noFill/>
        </p:spPr>
        <p:txBody>
          <a:bodyPr wrap="square">
            <a:spAutoFit/>
          </a:bodyPr>
          <a:lstStyle/>
          <a:p>
            <a:r>
              <a:rPr lang="en-US" b="1" dirty="0"/>
              <a:t>From generic wellness flyers and luxury services</a:t>
            </a:r>
            <a:br>
              <a:rPr lang="en-US" b="1" dirty="0"/>
            </a:br>
            <a:endParaRPr lang="en-US" dirty="0"/>
          </a:p>
        </p:txBody>
      </p:sp>
      <p:sp>
        <p:nvSpPr>
          <p:cNvPr id="5" name="TextBox 4">
            <a:extLst>
              <a:ext uri="{FF2B5EF4-FFF2-40B4-BE49-F238E27FC236}">
                <a16:creationId xmlns:a16="http://schemas.microsoft.com/office/drawing/2014/main" id="{B4FCFD14-8307-62E9-AEAC-744AD2C635F5}"/>
              </a:ext>
            </a:extLst>
          </p:cNvPr>
          <p:cNvSpPr txBox="1"/>
          <p:nvPr/>
        </p:nvSpPr>
        <p:spPr>
          <a:xfrm>
            <a:off x="563557" y="3270223"/>
            <a:ext cx="6096000" cy="461665"/>
          </a:xfrm>
          <a:prstGeom prst="rect">
            <a:avLst/>
          </a:prstGeom>
          <a:noFill/>
        </p:spPr>
        <p:txBody>
          <a:bodyPr wrap="square">
            <a:spAutoFit/>
          </a:bodyPr>
          <a:lstStyle/>
          <a:p>
            <a:r>
              <a:rPr lang="ja-JP" altLang="en-US" sz="1200"/>
              <a:t>従来のチラシ的な健康食・ラグジュアリーサービスから</a:t>
            </a:r>
            <a:br>
              <a:rPr lang="ja-JP" altLang="en-US" sz="1200"/>
            </a:br>
            <a:endParaRPr lang="en-US" sz="1200" dirty="0"/>
          </a:p>
        </p:txBody>
      </p:sp>
      <p:sp>
        <p:nvSpPr>
          <p:cNvPr id="7" name="TextBox 6">
            <a:extLst>
              <a:ext uri="{FF2B5EF4-FFF2-40B4-BE49-F238E27FC236}">
                <a16:creationId xmlns:a16="http://schemas.microsoft.com/office/drawing/2014/main" id="{23C6AD09-50DE-515E-29E7-644C0D5FD973}"/>
              </a:ext>
            </a:extLst>
          </p:cNvPr>
          <p:cNvSpPr txBox="1"/>
          <p:nvPr/>
        </p:nvSpPr>
        <p:spPr>
          <a:xfrm>
            <a:off x="5767754" y="1356412"/>
            <a:ext cx="6096000" cy="369332"/>
          </a:xfrm>
          <a:prstGeom prst="rect">
            <a:avLst/>
          </a:prstGeom>
          <a:noFill/>
        </p:spPr>
        <p:txBody>
          <a:bodyPr wrap="square">
            <a:spAutoFit/>
          </a:bodyPr>
          <a:lstStyle/>
          <a:p>
            <a:r>
              <a:rPr lang="en-US" b="1" dirty="0"/>
              <a:t>→ To exclusive, residence-only curated connections</a:t>
            </a:r>
            <a:endParaRPr lang="en-US" dirty="0"/>
          </a:p>
        </p:txBody>
      </p:sp>
      <p:sp>
        <p:nvSpPr>
          <p:cNvPr id="9" name="TextBox 8">
            <a:extLst>
              <a:ext uri="{FF2B5EF4-FFF2-40B4-BE49-F238E27FC236}">
                <a16:creationId xmlns:a16="http://schemas.microsoft.com/office/drawing/2014/main" id="{229E6A56-AAE7-CFB3-A97B-134F507F6096}"/>
              </a:ext>
            </a:extLst>
          </p:cNvPr>
          <p:cNvSpPr txBox="1"/>
          <p:nvPr/>
        </p:nvSpPr>
        <p:spPr>
          <a:xfrm>
            <a:off x="6002215" y="1713382"/>
            <a:ext cx="6096000" cy="369332"/>
          </a:xfrm>
          <a:prstGeom prst="rect">
            <a:avLst/>
          </a:prstGeom>
          <a:noFill/>
        </p:spPr>
        <p:txBody>
          <a:bodyPr wrap="square">
            <a:spAutoFit/>
          </a:bodyPr>
          <a:lstStyle/>
          <a:p>
            <a:r>
              <a:rPr lang="ja-JP" altLang="en-US"/>
              <a:t>→ レジデンス限定の特別なコネクション提供へ</a:t>
            </a:r>
            <a:endParaRPr lang="en-US" dirty="0"/>
          </a:p>
        </p:txBody>
      </p:sp>
    </p:spTree>
    <p:extLst>
      <p:ext uri="{BB962C8B-B14F-4D97-AF65-F5344CB8AC3E}">
        <p14:creationId xmlns:p14="http://schemas.microsoft.com/office/powerpoint/2010/main" val="163775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B8428-6906-B97A-5E66-C134CF1E0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AC5BF-2E3E-4845-0E7E-545A4D3E4299}"/>
              </a:ext>
            </a:extLst>
          </p:cNvPr>
          <p:cNvSpPr>
            <a:spLocks noGrp="1"/>
          </p:cNvSpPr>
          <p:nvPr>
            <p:ph type="title"/>
          </p:nvPr>
        </p:nvSpPr>
        <p:spPr>
          <a:xfrm>
            <a:off x="253921" y="746515"/>
            <a:ext cx="9019031" cy="1743794"/>
          </a:xfrm>
        </p:spPr>
        <p:txBody>
          <a:bodyPr>
            <a:normAutofit/>
          </a:bodyPr>
          <a:lstStyle/>
          <a:p>
            <a:r>
              <a:rPr lang="en-US" sz="3600" dirty="0"/>
              <a:t>Resident Benefits</a:t>
            </a:r>
            <a:br>
              <a:rPr lang="en-US" altLang="ja-JP" dirty="0"/>
            </a:br>
            <a:r>
              <a:rPr lang="ja-JP" altLang="en-US" sz="2000"/>
              <a:t>ベネフィット</a:t>
            </a:r>
            <a:br>
              <a:rPr lang="en-US" dirty="0"/>
            </a:br>
            <a:endParaRPr lang="en-JP" dirty="0"/>
          </a:p>
        </p:txBody>
      </p:sp>
      <p:pic>
        <p:nvPicPr>
          <p:cNvPr id="4" name="Picture 3">
            <a:extLst>
              <a:ext uri="{FF2B5EF4-FFF2-40B4-BE49-F238E27FC236}">
                <a16:creationId xmlns:a16="http://schemas.microsoft.com/office/drawing/2014/main" id="{1CACFC69-6B93-4362-399A-82318497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pic>
        <p:nvPicPr>
          <p:cNvPr id="5" name="Graphic 4" descr="Infinity outline">
            <a:extLst>
              <a:ext uri="{FF2B5EF4-FFF2-40B4-BE49-F238E27FC236}">
                <a16:creationId xmlns:a16="http://schemas.microsoft.com/office/drawing/2014/main" id="{46EDF683-8B87-4D02-A656-8955A6710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3185" y="-554597"/>
            <a:ext cx="6624206" cy="6624206"/>
          </a:xfrm>
          <a:prstGeom prst="rect">
            <a:avLst/>
          </a:prstGeom>
          <a:effectLst>
            <a:glow rad="139700">
              <a:schemeClr val="tx1">
                <a:lumMod val="10000"/>
                <a:lumOff val="90000"/>
                <a:alpha val="40000"/>
              </a:schemeClr>
            </a:glow>
            <a:reflection blurRad="6350" stA="50000" endA="275" endPos="40000" dist="101600" dir="5400000" sy="-100000" algn="bl" rotWithShape="0"/>
          </a:effectLst>
        </p:spPr>
      </p:pic>
      <p:sp>
        <p:nvSpPr>
          <p:cNvPr id="8" name="TextBox 7">
            <a:extLst>
              <a:ext uri="{FF2B5EF4-FFF2-40B4-BE49-F238E27FC236}">
                <a16:creationId xmlns:a16="http://schemas.microsoft.com/office/drawing/2014/main" id="{A35BC5EC-7E3D-4335-FFF4-0A90902BE81A}"/>
              </a:ext>
            </a:extLst>
          </p:cNvPr>
          <p:cNvSpPr txBox="1"/>
          <p:nvPr/>
        </p:nvSpPr>
        <p:spPr>
          <a:xfrm>
            <a:off x="253921" y="3598140"/>
            <a:ext cx="6101860" cy="2800767"/>
          </a:xfrm>
          <a:prstGeom prst="rect">
            <a:avLst/>
          </a:prstGeom>
          <a:noFill/>
        </p:spPr>
        <p:txBody>
          <a:bodyPr wrap="square">
            <a:spAutoFit/>
          </a:bodyPr>
          <a:lstStyle/>
          <a:p>
            <a:r>
              <a:rPr lang="en-US" sz="3200" dirty="0"/>
              <a:t>Benefits for Montecito</a:t>
            </a:r>
            <a:br>
              <a:rPr lang="en-US" sz="2400" dirty="0"/>
            </a:br>
            <a:endParaRPr lang="en-US" sz="2400" dirty="0"/>
          </a:p>
          <a:p>
            <a:r>
              <a:rPr lang="en-US" sz="2400" dirty="0"/>
              <a:t>• Increased resident satisfaction</a:t>
            </a:r>
            <a:br>
              <a:rPr lang="en-US" sz="2400" dirty="0"/>
            </a:br>
            <a:r>
              <a:rPr lang="en-US" sz="2400" dirty="0"/>
              <a:t>• Unique luxury positioning</a:t>
            </a:r>
            <a:br>
              <a:rPr lang="en-US" sz="2400" dirty="0"/>
            </a:br>
            <a:r>
              <a:rPr lang="en-US" sz="2400" dirty="0"/>
              <a:t>• Elevated community experience</a:t>
            </a:r>
            <a:br>
              <a:rPr lang="en-US" sz="2400" dirty="0"/>
            </a:br>
            <a:r>
              <a:rPr lang="en-US" sz="2400" dirty="0"/>
              <a:t>• Strong differentiation from other residences</a:t>
            </a:r>
          </a:p>
        </p:txBody>
      </p:sp>
      <p:sp>
        <p:nvSpPr>
          <p:cNvPr id="12" name="TextBox 11">
            <a:extLst>
              <a:ext uri="{FF2B5EF4-FFF2-40B4-BE49-F238E27FC236}">
                <a16:creationId xmlns:a16="http://schemas.microsoft.com/office/drawing/2014/main" id="{29A8CFC4-6924-D7BA-0199-E2BD9FDC1F8D}"/>
              </a:ext>
            </a:extLst>
          </p:cNvPr>
          <p:cNvSpPr txBox="1"/>
          <p:nvPr/>
        </p:nvSpPr>
        <p:spPr>
          <a:xfrm>
            <a:off x="5565531" y="4765320"/>
            <a:ext cx="6101860" cy="1569660"/>
          </a:xfrm>
          <a:prstGeom prst="rect">
            <a:avLst/>
          </a:prstGeom>
          <a:noFill/>
        </p:spPr>
        <p:txBody>
          <a:bodyPr wrap="square">
            <a:spAutoFit/>
          </a:bodyPr>
          <a:lstStyle/>
          <a:p>
            <a:r>
              <a:rPr lang="ja-JP" altLang="en-US" sz="2400"/>
              <a:t>モンテシトへの価値</a:t>
            </a:r>
          </a:p>
          <a:p>
            <a:r>
              <a:rPr lang="ja-JP" altLang="en-US"/>
              <a:t>・住民満足度の向上</a:t>
            </a:r>
            <a:br>
              <a:rPr lang="ja-JP" altLang="en-US"/>
            </a:br>
            <a:r>
              <a:rPr lang="ja-JP" altLang="en-US"/>
              <a:t>・高級レジデンスとしての差別化</a:t>
            </a:r>
            <a:br>
              <a:rPr lang="ja-JP" altLang="en-US"/>
            </a:br>
            <a:r>
              <a:rPr lang="ja-JP" altLang="en-US"/>
              <a:t>・コミュニティ価値の向上</a:t>
            </a:r>
            <a:br>
              <a:rPr lang="ja-JP" altLang="en-US"/>
            </a:br>
            <a:r>
              <a:rPr lang="ja-JP" altLang="en-US"/>
              <a:t>・他物件との差別化</a:t>
            </a:r>
          </a:p>
        </p:txBody>
      </p:sp>
    </p:spTree>
    <p:extLst>
      <p:ext uri="{BB962C8B-B14F-4D97-AF65-F5344CB8AC3E}">
        <p14:creationId xmlns:p14="http://schemas.microsoft.com/office/powerpoint/2010/main" val="3496018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AA8D-3A86-305A-AB5E-1C719E25C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65B5E-6894-B208-6C1F-1626B69F2344}"/>
              </a:ext>
            </a:extLst>
          </p:cNvPr>
          <p:cNvSpPr>
            <a:spLocks noGrp="1"/>
          </p:cNvSpPr>
          <p:nvPr>
            <p:ph type="title"/>
          </p:nvPr>
        </p:nvSpPr>
        <p:spPr>
          <a:xfrm>
            <a:off x="388274" y="2805137"/>
            <a:ext cx="5290698" cy="1743794"/>
          </a:xfrm>
        </p:spPr>
        <p:txBody>
          <a:bodyPr>
            <a:normAutofit fontScale="90000"/>
          </a:bodyPr>
          <a:lstStyle/>
          <a:p>
            <a:r>
              <a:rPr lang="en-US" dirty="0"/>
              <a:t>Exclusive Resident Privileges</a:t>
            </a:r>
            <a:br>
              <a:rPr lang="en-US" dirty="0"/>
            </a:br>
            <a:br>
              <a:rPr lang="en-US" dirty="0"/>
            </a:br>
            <a:endParaRPr lang="en-JP" dirty="0"/>
          </a:p>
        </p:txBody>
      </p:sp>
      <p:sp>
        <p:nvSpPr>
          <p:cNvPr id="3" name="Content Placeholder 2">
            <a:extLst>
              <a:ext uri="{FF2B5EF4-FFF2-40B4-BE49-F238E27FC236}">
                <a16:creationId xmlns:a16="http://schemas.microsoft.com/office/drawing/2014/main" id="{86640634-E518-B324-75B6-7524598FDA69}"/>
              </a:ext>
            </a:extLst>
          </p:cNvPr>
          <p:cNvSpPr>
            <a:spLocks noGrp="1"/>
          </p:cNvSpPr>
          <p:nvPr>
            <p:ph idx="1"/>
          </p:nvPr>
        </p:nvSpPr>
        <p:spPr>
          <a:xfrm>
            <a:off x="388274" y="3844326"/>
            <a:ext cx="7694324" cy="2880452"/>
          </a:xfrm>
        </p:spPr>
        <p:txBody>
          <a:bodyPr>
            <a:normAutofit fontScale="92500"/>
          </a:bodyPr>
          <a:lstStyle/>
          <a:p>
            <a:pPr marL="0" indent="0">
              <a:buNone/>
            </a:pPr>
            <a:r>
              <a:rPr lang="en-US" sz="2000" dirty="0"/>
              <a:t>• Access to exclusive, hard-to-find premium Japanese brands before the market</a:t>
            </a:r>
            <a:br>
              <a:rPr lang="en-US" sz="2000" dirty="0"/>
            </a:br>
            <a:r>
              <a:rPr lang="en-US" sz="2000" dirty="0"/>
              <a:t>• Discover curated selections from top chefs, renowned restaurants, and premium sake producers</a:t>
            </a:r>
            <a:br>
              <a:rPr lang="en-US" sz="2000" dirty="0"/>
            </a:br>
            <a:r>
              <a:rPr lang="en-US" sz="2000" dirty="0"/>
              <a:t>• Special residence-only pricing (e.g. exclusive discounts)</a:t>
            </a:r>
            <a:br>
              <a:rPr lang="en-US" sz="2000" dirty="0"/>
            </a:br>
            <a:r>
              <a:rPr lang="en-US" sz="2000" dirty="0"/>
              <a:t>• Seamless and convenient purchasing experience for all residents</a:t>
            </a:r>
            <a:br>
              <a:rPr lang="en-US" sz="2000" dirty="0"/>
            </a:br>
            <a:r>
              <a:rPr lang="en-US" sz="2000" dirty="0"/>
              <a:t>• Ongoing access beyond events — bringing continuous lifestyle value</a:t>
            </a:r>
          </a:p>
          <a:p>
            <a:pPr marL="0" indent="0">
              <a:buNone/>
            </a:pPr>
            <a:endParaRPr lang="en-US" dirty="0"/>
          </a:p>
        </p:txBody>
      </p:sp>
      <p:pic>
        <p:nvPicPr>
          <p:cNvPr id="4" name="Picture 3">
            <a:extLst>
              <a:ext uri="{FF2B5EF4-FFF2-40B4-BE49-F238E27FC236}">
                <a16:creationId xmlns:a16="http://schemas.microsoft.com/office/drawing/2014/main" id="{07EDFF28-63E6-1451-5FF6-AB3495597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7" name="TextBox 6">
            <a:extLst>
              <a:ext uri="{FF2B5EF4-FFF2-40B4-BE49-F238E27FC236}">
                <a16:creationId xmlns:a16="http://schemas.microsoft.com/office/drawing/2014/main" id="{7BA6C329-C14E-92F3-B9E0-76B5DF7D3455}"/>
              </a:ext>
            </a:extLst>
          </p:cNvPr>
          <p:cNvSpPr txBox="1"/>
          <p:nvPr/>
        </p:nvSpPr>
        <p:spPr>
          <a:xfrm>
            <a:off x="388274" y="954853"/>
            <a:ext cx="10809231" cy="1785104"/>
          </a:xfrm>
          <a:prstGeom prst="rect">
            <a:avLst/>
          </a:prstGeom>
          <a:noFill/>
        </p:spPr>
        <p:txBody>
          <a:bodyPr wrap="square">
            <a:spAutoFit/>
          </a:bodyPr>
          <a:lstStyle/>
          <a:p>
            <a:pPr>
              <a:buNone/>
            </a:pPr>
            <a:r>
              <a:rPr lang="en-US" sz="3200" dirty="0"/>
              <a:t>Living at Montecito means access to experiences and products others simply cannot reach.</a:t>
            </a:r>
            <a:br>
              <a:rPr lang="en-US" sz="3200" dirty="0"/>
            </a:br>
            <a:endParaRPr lang="en-US" sz="3200" dirty="0"/>
          </a:p>
          <a:p>
            <a:pPr>
              <a:buNone/>
            </a:pPr>
            <a:r>
              <a:rPr lang="ja-JP" altLang="en-US" sz="1400"/>
              <a:t>モンテシトに住むことで、他では手に入らない体験と商品へのアクセスが可能になります</a:t>
            </a:r>
          </a:p>
        </p:txBody>
      </p:sp>
      <p:pic>
        <p:nvPicPr>
          <p:cNvPr id="8" name="Picture 7">
            <a:extLst>
              <a:ext uri="{FF2B5EF4-FFF2-40B4-BE49-F238E27FC236}">
                <a16:creationId xmlns:a16="http://schemas.microsoft.com/office/drawing/2014/main" id="{EF251D6F-E67B-04E6-BAA1-13F74FE2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523" y="1880009"/>
            <a:ext cx="2779139" cy="3472207"/>
          </a:xfrm>
          <a:prstGeom prst="rect">
            <a:avLst/>
          </a:prstGeom>
        </p:spPr>
      </p:pic>
      <p:sp>
        <p:nvSpPr>
          <p:cNvPr id="9" name="TextBox 8">
            <a:extLst>
              <a:ext uri="{FF2B5EF4-FFF2-40B4-BE49-F238E27FC236}">
                <a16:creationId xmlns:a16="http://schemas.microsoft.com/office/drawing/2014/main" id="{E3157B75-CF30-DFB2-B0C6-66C70E7AA4BA}"/>
              </a:ext>
            </a:extLst>
          </p:cNvPr>
          <p:cNvSpPr txBox="1"/>
          <p:nvPr/>
        </p:nvSpPr>
        <p:spPr>
          <a:xfrm>
            <a:off x="7956564" y="5564546"/>
            <a:ext cx="7694324" cy="938719"/>
          </a:xfrm>
          <a:prstGeom prst="rect">
            <a:avLst/>
          </a:prstGeom>
          <a:noFill/>
        </p:spPr>
        <p:txBody>
          <a:bodyPr wrap="square">
            <a:spAutoFit/>
          </a:bodyPr>
          <a:lstStyle/>
          <a:p>
            <a:r>
              <a:rPr lang="ja-JP" altLang="en-US" sz="1100"/>
              <a:t>・まだ市場に出ていない、特別で希少な商品への先行アクセス</a:t>
            </a:r>
            <a:br>
              <a:rPr lang="ja-JP" altLang="en-US" sz="1100"/>
            </a:br>
            <a:r>
              <a:rPr lang="ja-JP" altLang="en-US" sz="1100"/>
              <a:t>・有名シェフ・レストラン・銘酒の厳選された体験</a:t>
            </a:r>
            <a:br>
              <a:rPr lang="ja-JP" altLang="en-US" sz="1100"/>
            </a:br>
            <a:r>
              <a:rPr lang="ja-JP" altLang="en-US" sz="1100"/>
              <a:t>・レジデンス限定の特別価格（例：割引）</a:t>
            </a:r>
            <a:br>
              <a:rPr lang="ja-JP" altLang="en-US" sz="1100"/>
            </a:br>
            <a:r>
              <a:rPr lang="ja-JP" altLang="en-US" sz="1100"/>
              <a:t>・住民全員が簡単に購入できる仕組み</a:t>
            </a:r>
            <a:br>
              <a:rPr lang="ja-JP" altLang="en-US" sz="1100"/>
            </a:br>
            <a:r>
              <a:rPr lang="ja-JP" altLang="en-US" sz="1100"/>
              <a:t>・イベント後も継続して楽しめるライフスタイル価値</a:t>
            </a:r>
            <a:endParaRPr lang="en-US" sz="1100" dirty="0"/>
          </a:p>
        </p:txBody>
      </p:sp>
    </p:spTree>
    <p:extLst>
      <p:ext uri="{BB962C8B-B14F-4D97-AF65-F5344CB8AC3E}">
        <p14:creationId xmlns:p14="http://schemas.microsoft.com/office/powerpoint/2010/main" val="233314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CBEB-F0B9-D832-2B8D-08F9A96E448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F61419E-917F-2CC6-4B06-39D7C92F8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991" y="914400"/>
            <a:ext cx="7932228" cy="5431427"/>
          </a:xfrm>
          <a:prstGeom prst="rect">
            <a:avLst/>
          </a:prstGeom>
        </p:spPr>
      </p:pic>
      <p:sp>
        <p:nvSpPr>
          <p:cNvPr id="2" name="Title 1">
            <a:extLst>
              <a:ext uri="{FF2B5EF4-FFF2-40B4-BE49-F238E27FC236}">
                <a16:creationId xmlns:a16="http://schemas.microsoft.com/office/drawing/2014/main" id="{C271140F-69E0-5EB3-C788-E9D2B5F38FDF}"/>
              </a:ext>
            </a:extLst>
          </p:cNvPr>
          <p:cNvSpPr>
            <a:spLocks noGrp="1"/>
          </p:cNvSpPr>
          <p:nvPr>
            <p:ph type="title"/>
          </p:nvPr>
        </p:nvSpPr>
        <p:spPr>
          <a:xfrm>
            <a:off x="429768" y="1257074"/>
            <a:ext cx="9019031" cy="1743794"/>
          </a:xfrm>
        </p:spPr>
        <p:txBody>
          <a:bodyPr>
            <a:normAutofit/>
          </a:bodyPr>
          <a:lstStyle/>
          <a:p>
            <a:r>
              <a:rPr lang="en-US" sz="6600" b="1" dirty="0"/>
              <a:t>Why Now</a:t>
            </a:r>
            <a:br>
              <a:rPr lang="en-US" dirty="0"/>
            </a:br>
            <a:endParaRPr lang="en-JP" dirty="0"/>
          </a:p>
        </p:txBody>
      </p:sp>
      <p:sp>
        <p:nvSpPr>
          <p:cNvPr id="3" name="Content Placeholder 2">
            <a:extLst>
              <a:ext uri="{FF2B5EF4-FFF2-40B4-BE49-F238E27FC236}">
                <a16:creationId xmlns:a16="http://schemas.microsoft.com/office/drawing/2014/main" id="{EFEF4FE4-373C-67EC-3984-88139A9285B2}"/>
              </a:ext>
            </a:extLst>
          </p:cNvPr>
          <p:cNvSpPr>
            <a:spLocks noGrp="1"/>
          </p:cNvSpPr>
          <p:nvPr>
            <p:ph idx="1"/>
          </p:nvPr>
        </p:nvSpPr>
        <p:spPr>
          <a:xfrm>
            <a:off x="429768" y="2706400"/>
            <a:ext cx="7768835" cy="2599823"/>
          </a:xfrm>
        </p:spPr>
        <p:txBody>
          <a:bodyPr>
            <a:normAutofit/>
          </a:bodyPr>
          <a:lstStyle/>
          <a:p>
            <a:pPr marL="0" indent="0">
              <a:buNone/>
            </a:pPr>
            <a:r>
              <a:rPr lang="en-US" sz="2400" dirty="0"/>
              <a:t>• Premium sake demand is growing in the U.S.</a:t>
            </a:r>
            <a:br>
              <a:rPr lang="en-US" sz="2400" dirty="0"/>
            </a:br>
            <a:r>
              <a:rPr lang="en-US" sz="2400" dirty="0"/>
              <a:t>• High-end consumers seek cultural experiences</a:t>
            </a:r>
            <a:br>
              <a:rPr lang="en-US" sz="2400" dirty="0"/>
            </a:br>
            <a:r>
              <a:rPr lang="en-US" sz="2400" dirty="0"/>
              <a:t>• No established direct channel exists</a:t>
            </a:r>
            <a:br>
              <a:rPr lang="en-US" dirty="0"/>
            </a:br>
            <a:br>
              <a:rPr lang="en-US" dirty="0"/>
            </a:br>
            <a:endParaRPr lang="en-US" dirty="0"/>
          </a:p>
        </p:txBody>
      </p:sp>
      <p:pic>
        <p:nvPicPr>
          <p:cNvPr id="4" name="Picture 3">
            <a:extLst>
              <a:ext uri="{FF2B5EF4-FFF2-40B4-BE49-F238E27FC236}">
                <a16:creationId xmlns:a16="http://schemas.microsoft.com/office/drawing/2014/main" id="{FFD4CF9A-C3A0-C8BB-51C6-558D93570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Tree>
    <p:extLst>
      <p:ext uri="{BB962C8B-B14F-4D97-AF65-F5344CB8AC3E}">
        <p14:creationId xmlns:p14="http://schemas.microsoft.com/office/powerpoint/2010/main" val="157552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53FB2-B98F-BF25-DB18-26DE8AD42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B005D-DB03-2188-E36F-C46FC7459722}"/>
              </a:ext>
            </a:extLst>
          </p:cNvPr>
          <p:cNvSpPr>
            <a:spLocks noGrp="1"/>
          </p:cNvSpPr>
          <p:nvPr>
            <p:ph type="title"/>
          </p:nvPr>
        </p:nvSpPr>
        <p:spPr>
          <a:xfrm>
            <a:off x="429768" y="927518"/>
            <a:ext cx="9019031" cy="1743794"/>
          </a:xfrm>
        </p:spPr>
        <p:txBody>
          <a:bodyPr>
            <a:normAutofit/>
          </a:bodyPr>
          <a:lstStyle/>
          <a:p>
            <a:r>
              <a:rPr lang="en-US" sz="4000" dirty="0" err="1"/>
              <a:t>ポジショニング</a:t>
            </a:r>
            <a:br>
              <a:rPr lang="en-US" dirty="0"/>
            </a:br>
            <a:br>
              <a:rPr lang="en-US" dirty="0"/>
            </a:br>
            <a:endParaRPr lang="en-JP" dirty="0"/>
          </a:p>
        </p:txBody>
      </p:sp>
      <p:sp>
        <p:nvSpPr>
          <p:cNvPr id="3" name="Content Placeholder 2">
            <a:extLst>
              <a:ext uri="{FF2B5EF4-FFF2-40B4-BE49-F238E27FC236}">
                <a16:creationId xmlns:a16="http://schemas.microsoft.com/office/drawing/2014/main" id="{5FEDEDBD-9215-AD6D-BB46-F2B1DAE5F9D2}"/>
              </a:ext>
            </a:extLst>
          </p:cNvPr>
          <p:cNvSpPr>
            <a:spLocks noGrp="1"/>
          </p:cNvSpPr>
          <p:nvPr>
            <p:ph idx="1"/>
          </p:nvPr>
        </p:nvSpPr>
        <p:spPr>
          <a:xfrm>
            <a:off x="319157" y="2090874"/>
            <a:ext cx="6372135" cy="3620595"/>
          </a:xfrm>
        </p:spPr>
        <p:txBody>
          <a:bodyPr>
            <a:normAutofit/>
          </a:bodyPr>
          <a:lstStyle/>
          <a:p>
            <a:pPr marL="0" indent="0">
              <a:buNone/>
            </a:pPr>
            <a:r>
              <a:rPr lang="en-US" sz="3200" dirty="0"/>
              <a:t>New Sales Positioning</a:t>
            </a:r>
          </a:p>
          <a:p>
            <a:r>
              <a:rPr lang="en-US" dirty="0"/>
              <a:t>Miho Nobusawa account =</a:t>
            </a:r>
            <a:br>
              <a:rPr lang="en-US" dirty="0"/>
            </a:br>
            <a:r>
              <a:rPr lang="en-US" dirty="0"/>
              <a:t>Direct premium distribution channel</a:t>
            </a:r>
          </a:p>
          <a:p>
            <a:r>
              <a:rPr lang="en-US" dirty="0"/>
              <a:t>Not a seller</a:t>
            </a:r>
            <a:br>
              <a:rPr lang="en-US" dirty="0"/>
            </a:br>
            <a:r>
              <a:rPr lang="en-US" dirty="0"/>
              <a:t>→ A market creator</a:t>
            </a:r>
          </a:p>
          <a:p>
            <a:pPr marL="0" indent="0">
              <a:buNone/>
            </a:pPr>
            <a:br>
              <a:rPr lang="en-US" dirty="0"/>
            </a:br>
            <a:endParaRPr lang="en-US" dirty="0"/>
          </a:p>
        </p:txBody>
      </p:sp>
      <p:pic>
        <p:nvPicPr>
          <p:cNvPr id="4" name="Picture 3">
            <a:extLst>
              <a:ext uri="{FF2B5EF4-FFF2-40B4-BE49-F238E27FC236}">
                <a16:creationId xmlns:a16="http://schemas.microsoft.com/office/drawing/2014/main" id="{E4D3F818-E7B7-E8CD-1A39-7ED77E858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6" name="TextBox 5">
            <a:extLst>
              <a:ext uri="{FF2B5EF4-FFF2-40B4-BE49-F238E27FC236}">
                <a16:creationId xmlns:a16="http://schemas.microsoft.com/office/drawing/2014/main" id="{1B8F4314-56AE-3EDC-C292-FFA376E0D85F}"/>
              </a:ext>
            </a:extLst>
          </p:cNvPr>
          <p:cNvSpPr txBox="1"/>
          <p:nvPr/>
        </p:nvSpPr>
        <p:spPr>
          <a:xfrm>
            <a:off x="319157" y="4482644"/>
            <a:ext cx="6150915" cy="2062103"/>
          </a:xfrm>
          <a:prstGeom prst="rect">
            <a:avLst/>
          </a:prstGeom>
          <a:noFill/>
        </p:spPr>
        <p:txBody>
          <a:bodyPr wrap="square">
            <a:spAutoFit/>
          </a:bodyPr>
          <a:lstStyle/>
          <a:p>
            <a:r>
              <a:rPr lang="ja-JP" altLang="en-US" sz="3200"/>
              <a:t>新しいポジション</a:t>
            </a:r>
          </a:p>
          <a:p>
            <a:r>
              <a:rPr lang="ja-JP" altLang="en-US" sz="2400"/>
              <a:t>信澤美帆アカウント＝</a:t>
            </a:r>
            <a:br>
              <a:rPr lang="ja-JP" altLang="en-US" sz="2400"/>
            </a:br>
            <a:r>
              <a:rPr lang="ja-JP" altLang="en-US"/>
              <a:t>高級層への直接販売チャネル</a:t>
            </a:r>
          </a:p>
          <a:p>
            <a:r>
              <a:rPr lang="ja-JP" altLang="en-US"/>
              <a:t>販売者ではなく</a:t>
            </a:r>
            <a:br>
              <a:rPr lang="ja-JP" altLang="en-US"/>
            </a:br>
            <a:r>
              <a:rPr lang="ja-JP" altLang="en-US"/>
              <a:t>市場を創る存在</a:t>
            </a:r>
          </a:p>
          <a:p>
            <a:endParaRPr lang="ja-JP" altLang="en-US" sz="1800"/>
          </a:p>
        </p:txBody>
      </p:sp>
      <p:pic>
        <p:nvPicPr>
          <p:cNvPr id="7" name="Picture 6">
            <a:extLst>
              <a:ext uri="{FF2B5EF4-FFF2-40B4-BE49-F238E27FC236}">
                <a16:creationId xmlns:a16="http://schemas.microsoft.com/office/drawing/2014/main" id="{7F689D07-D99C-F06C-7FC8-6B903F9D9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283" y="1782534"/>
            <a:ext cx="6954763" cy="3912054"/>
          </a:xfrm>
          <a:prstGeom prst="rect">
            <a:avLst/>
          </a:prstGeom>
        </p:spPr>
      </p:pic>
      <p:sp>
        <p:nvSpPr>
          <p:cNvPr id="9" name="TextBox 8">
            <a:extLst>
              <a:ext uri="{FF2B5EF4-FFF2-40B4-BE49-F238E27FC236}">
                <a16:creationId xmlns:a16="http://schemas.microsoft.com/office/drawing/2014/main" id="{77394675-4C9D-6853-8ADD-F88EBC5B3CD1}"/>
              </a:ext>
            </a:extLst>
          </p:cNvPr>
          <p:cNvSpPr txBox="1"/>
          <p:nvPr/>
        </p:nvSpPr>
        <p:spPr>
          <a:xfrm>
            <a:off x="3505224" y="4805810"/>
            <a:ext cx="6096000" cy="707886"/>
          </a:xfrm>
          <a:prstGeom prst="rect">
            <a:avLst/>
          </a:prstGeom>
          <a:noFill/>
        </p:spPr>
        <p:txBody>
          <a:bodyPr wrap="square">
            <a:spAutoFit/>
          </a:bodyPr>
          <a:lstStyle/>
          <a:p>
            <a:r>
              <a:rPr lang="ja-JP" altLang="en-US" sz="4000"/>
              <a:t>♾️</a:t>
            </a:r>
            <a:endParaRPr lang="en-JP" sz="4000" dirty="0"/>
          </a:p>
        </p:txBody>
      </p:sp>
    </p:spTree>
    <p:extLst>
      <p:ext uri="{BB962C8B-B14F-4D97-AF65-F5344CB8AC3E}">
        <p14:creationId xmlns:p14="http://schemas.microsoft.com/office/powerpoint/2010/main" val="4175457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B11EA-9956-24B5-A438-1B81DD2D4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15025-743F-9270-45C1-D4067C08D8FE}"/>
              </a:ext>
            </a:extLst>
          </p:cNvPr>
          <p:cNvSpPr>
            <a:spLocks noGrp="1"/>
          </p:cNvSpPr>
          <p:nvPr>
            <p:ph type="title"/>
          </p:nvPr>
        </p:nvSpPr>
        <p:spPr>
          <a:xfrm>
            <a:off x="317473" y="994450"/>
            <a:ext cx="9019031" cy="1743794"/>
          </a:xfrm>
        </p:spPr>
        <p:txBody>
          <a:bodyPr>
            <a:normAutofit/>
          </a:bodyPr>
          <a:lstStyle/>
          <a:p>
            <a:br>
              <a:rPr lang="en-US" dirty="0"/>
            </a:br>
            <a:endParaRPr lang="en-JP" dirty="0"/>
          </a:p>
        </p:txBody>
      </p:sp>
      <p:sp>
        <p:nvSpPr>
          <p:cNvPr id="3" name="Content Placeholder 2">
            <a:extLst>
              <a:ext uri="{FF2B5EF4-FFF2-40B4-BE49-F238E27FC236}">
                <a16:creationId xmlns:a16="http://schemas.microsoft.com/office/drawing/2014/main" id="{27984280-E57A-4088-3CA4-16CCA7BA88BB}"/>
              </a:ext>
            </a:extLst>
          </p:cNvPr>
          <p:cNvSpPr>
            <a:spLocks noGrp="1"/>
          </p:cNvSpPr>
          <p:nvPr>
            <p:ph idx="1"/>
          </p:nvPr>
        </p:nvSpPr>
        <p:spPr>
          <a:xfrm>
            <a:off x="429768" y="1055279"/>
            <a:ext cx="6150915" cy="3490976"/>
          </a:xfrm>
        </p:spPr>
        <p:txBody>
          <a:bodyPr>
            <a:normAutofit/>
          </a:bodyPr>
          <a:lstStyle/>
          <a:p>
            <a:pPr marL="0" indent="0">
              <a:buNone/>
            </a:pPr>
            <a:r>
              <a:rPr lang="en-US" sz="4000" dirty="0"/>
              <a:t>Why This Model Works</a:t>
            </a:r>
          </a:p>
          <a:p>
            <a:pPr marL="0" indent="0">
              <a:buNone/>
            </a:pPr>
            <a:r>
              <a:rPr lang="en-US" dirty="0"/>
              <a:t>• Direct access to high-net-worth customers</a:t>
            </a:r>
            <a:br>
              <a:rPr lang="en-US" dirty="0"/>
            </a:br>
            <a:r>
              <a:rPr lang="en-US" dirty="0"/>
              <a:t>• No competition with restaurants</a:t>
            </a:r>
            <a:br>
              <a:rPr lang="en-US" dirty="0"/>
            </a:br>
            <a:r>
              <a:rPr lang="en-US" dirty="0"/>
              <a:t>• Long-term customer relationships</a:t>
            </a:r>
            <a:br>
              <a:rPr lang="en-US" dirty="0"/>
            </a:br>
            <a:r>
              <a:rPr lang="en-US" dirty="0"/>
              <a:t>• Scalable across cities</a:t>
            </a:r>
          </a:p>
        </p:txBody>
      </p:sp>
      <p:pic>
        <p:nvPicPr>
          <p:cNvPr id="4" name="Picture 3">
            <a:extLst>
              <a:ext uri="{FF2B5EF4-FFF2-40B4-BE49-F238E27FC236}">
                <a16:creationId xmlns:a16="http://schemas.microsoft.com/office/drawing/2014/main" id="{252A9C40-35CE-97CD-072D-603C4D7D7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6" name="TextBox 5">
            <a:extLst>
              <a:ext uri="{FF2B5EF4-FFF2-40B4-BE49-F238E27FC236}">
                <a16:creationId xmlns:a16="http://schemas.microsoft.com/office/drawing/2014/main" id="{D930D907-9C2B-669C-809E-53EF2A2CBF1F}"/>
              </a:ext>
            </a:extLst>
          </p:cNvPr>
          <p:cNvSpPr txBox="1"/>
          <p:nvPr/>
        </p:nvSpPr>
        <p:spPr>
          <a:xfrm>
            <a:off x="429767" y="4057233"/>
            <a:ext cx="6150915" cy="2800767"/>
          </a:xfrm>
          <a:prstGeom prst="rect">
            <a:avLst/>
          </a:prstGeom>
          <a:noFill/>
        </p:spPr>
        <p:txBody>
          <a:bodyPr wrap="square">
            <a:spAutoFit/>
          </a:bodyPr>
          <a:lstStyle/>
          <a:p>
            <a:r>
              <a:rPr lang="ja-JP" altLang="en-US" sz="3200"/>
              <a:t>このモデルの強み</a:t>
            </a:r>
          </a:p>
          <a:p>
            <a:br>
              <a:rPr lang="en-US" altLang="ja-JP" dirty="0"/>
            </a:br>
            <a:r>
              <a:rPr lang="ja-JP" altLang="en-US"/>
              <a:t>・富裕層へ直接アクセス</a:t>
            </a:r>
            <a:br>
              <a:rPr lang="ja-JP" altLang="en-US"/>
            </a:br>
            <a:r>
              <a:rPr lang="ja-JP" altLang="en-US"/>
              <a:t>・レストラン競争なし</a:t>
            </a:r>
            <a:br>
              <a:rPr lang="ja-JP" altLang="en-US"/>
            </a:br>
            <a:r>
              <a:rPr lang="ja-JP" altLang="en-US"/>
              <a:t>・長期的な顧客関係</a:t>
            </a:r>
            <a:br>
              <a:rPr lang="ja-JP" altLang="en-US"/>
            </a:br>
            <a:r>
              <a:rPr lang="ja-JP" altLang="en-US"/>
              <a:t>・全米展開可能</a:t>
            </a:r>
          </a:p>
          <a:p>
            <a:br>
              <a:rPr lang="en-US" dirty="0"/>
            </a:br>
            <a:endParaRPr lang="en-US" dirty="0"/>
          </a:p>
          <a:p>
            <a:endParaRPr lang="ja-JP" altLang="en-US" sz="1800"/>
          </a:p>
        </p:txBody>
      </p:sp>
      <p:pic>
        <p:nvPicPr>
          <p:cNvPr id="7" name="Picture 6">
            <a:extLst>
              <a:ext uri="{FF2B5EF4-FFF2-40B4-BE49-F238E27FC236}">
                <a16:creationId xmlns:a16="http://schemas.microsoft.com/office/drawing/2014/main" id="{A883464C-F28A-FD75-5B9C-C5B146CE8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25" y="2547618"/>
            <a:ext cx="6118695" cy="3490976"/>
          </a:xfrm>
          <a:prstGeom prst="rect">
            <a:avLst/>
          </a:prstGeom>
        </p:spPr>
      </p:pic>
    </p:spTree>
    <p:extLst>
      <p:ext uri="{BB962C8B-B14F-4D97-AF65-F5344CB8AC3E}">
        <p14:creationId xmlns:p14="http://schemas.microsoft.com/office/powerpoint/2010/main" val="363516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11854-0DCE-D8D9-BF4A-4066507B532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5E3B071-908F-E28C-A4AE-0B0F84486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369" y="1236893"/>
            <a:ext cx="7772400" cy="5378926"/>
          </a:xfrm>
          <a:prstGeom prst="rect">
            <a:avLst/>
          </a:prstGeom>
        </p:spPr>
      </p:pic>
      <p:sp>
        <p:nvSpPr>
          <p:cNvPr id="2" name="Title 1">
            <a:extLst>
              <a:ext uri="{FF2B5EF4-FFF2-40B4-BE49-F238E27FC236}">
                <a16:creationId xmlns:a16="http://schemas.microsoft.com/office/drawing/2014/main" id="{A6B4B2F5-CE42-E92B-1643-8E32A73402EA}"/>
              </a:ext>
            </a:extLst>
          </p:cNvPr>
          <p:cNvSpPr>
            <a:spLocks noGrp="1"/>
          </p:cNvSpPr>
          <p:nvPr>
            <p:ph type="title"/>
          </p:nvPr>
        </p:nvSpPr>
        <p:spPr>
          <a:xfrm>
            <a:off x="429768" y="669833"/>
            <a:ext cx="9019031" cy="1743794"/>
          </a:xfrm>
        </p:spPr>
        <p:txBody>
          <a:bodyPr>
            <a:normAutofit/>
          </a:bodyPr>
          <a:lstStyle/>
          <a:p>
            <a:br>
              <a:rPr lang="en-US" dirty="0"/>
            </a:br>
            <a:endParaRPr lang="en-JP" dirty="0"/>
          </a:p>
        </p:txBody>
      </p:sp>
      <p:sp>
        <p:nvSpPr>
          <p:cNvPr id="3" name="Content Placeholder 2">
            <a:extLst>
              <a:ext uri="{FF2B5EF4-FFF2-40B4-BE49-F238E27FC236}">
                <a16:creationId xmlns:a16="http://schemas.microsoft.com/office/drawing/2014/main" id="{AE89297B-DBBF-76FE-3341-65CEB4A022C8}"/>
              </a:ext>
            </a:extLst>
          </p:cNvPr>
          <p:cNvSpPr>
            <a:spLocks noGrp="1"/>
          </p:cNvSpPr>
          <p:nvPr>
            <p:ph idx="1"/>
          </p:nvPr>
        </p:nvSpPr>
        <p:spPr>
          <a:xfrm>
            <a:off x="429768" y="1160693"/>
            <a:ext cx="6150915" cy="3490976"/>
          </a:xfrm>
        </p:spPr>
        <p:txBody>
          <a:bodyPr>
            <a:normAutofit/>
          </a:bodyPr>
          <a:lstStyle/>
          <a:p>
            <a:pPr marL="0" indent="0">
              <a:buNone/>
            </a:pPr>
            <a:r>
              <a:rPr lang="en-US" sz="4000" dirty="0"/>
              <a:t>Expansion Vision</a:t>
            </a:r>
          </a:p>
          <a:p>
            <a:r>
              <a:rPr lang="en-US" dirty="0"/>
              <a:t>Los Angeles → Nationwide</a:t>
            </a:r>
          </a:p>
          <a:p>
            <a:r>
              <a:rPr lang="en-US" dirty="0"/>
              <a:t>Luxury residences</a:t>
            </a:r>
          </a:p>
          <a:p>
            <a:r>
              <a:rPr lang="en-US" dirty="0"/>
              <a:t>Cultural events</a:t>
            </a:r>
          </a:p>
          <a:p>
            <a:r>
              <a:rPr lang="en-US" dirty="0"/>
              <a:t>Direct-to-consumer system</a:t>
            </a:r>
          </a:p>
        </p:txBody>
      </p:sp>
      <p:pic>
        <p:nvPicPr>
          <p:cNvPr id="4" name="Picture 3">
            <a:extLst>
              <a:ext uri="{FF2B5EF4-FFF2-40B4-BE49-F238E27FC236}">
                <a16:creationId xmlns:a16="http://schemas.microsoft.com/office/drawing/2014/main" id="{3B473F19-D236-B43E-0281-A17AD7FFD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6" name="TextBox 5">
            <a:extLst>
              <a:ext uri="{FF2B5EF4-FFF2-40B4-BE49-F238E27FC236}">
                <a16:creationId xmlns:a16="http://schemas.microsoft.com/office/drawing/2014/main" id="{47EF3AB3-074E-16B1-7AFA-449F74AE8BB3}"/>
              </a:ext>
            </a:extLst>
          </p:cNvPr>
          <p:cNvSpPr txBox="1"/>
          <p:nvPr/>
        </p:nvSpPr>
        <p:spPr>
          <a:xfrm>
            <a:off x="429768" y="4235368"/>
            <a:ext cx="6150915" cy="2923877"/>
          </a:xfrm>
          <a:prstGeom prst="rect">
            <a:avLst/>
          </a:prstGeom>
          <a:noFill/>
        </p:spPr>
        <p:txBody>
          <a:bodyPr wrap="square">
            <a:spAutoFit/>
          </a:bodyPr>
          <a:lstStyle/>
          <a:p>
            <a:r>
              <a:rPr lang="ja-JP" altLang="en-US" sz="4000"/>
              <a:t>展開ビジョン</a:t>
            </a:r>
          </a:p>
          <a:p>
            <a:endParaRPr lang="en-US" dirty="0"/>
          </a:p>
          <a:p>
            <a:pPr marL="285750" indent="-285750">
              <a:buFont typeface="Arial" panose="020B0604020202020204" pitchFamily="34" charset="0"/>
              <a:buChar char="•"/>
            </a:pPr>
            <a:r>
              <a:rPr lang="ja-JP" altLang="en-US"/>
              <a:t>ロサンゼルス → 全米</a:t>
            </a:r>
          </a:p>
          <a:p>
            <a:pPr marL="285750" indent="-285750">
              <a:buFont typeface="Arial" panose="020B0604020202020204" pitchFamily="34" charset="0"/>
              <a:buChar char="•"/>
            </a:pPr>
            <a:r>
              <a:rPr lang="ja-JP" altLang="en-US"/>
              <a:t>高級レジデンス</a:t>
            </a:r>
            <a:endParaRPr lang="en-US" altLang="ja-JP" dirty="0"/>
          </a:p>
          <a:p>
            <a:pPr marL="285750" indent="-285750">
              <a:buFont typeface="Arial" panose="020B0604020202020204" pitchFamily="34" charset="0"/>
              <a:buChar char="•"/>
            </a:pPr>
            <a:r>
              <a:rPr lang="ja-JP" altLang="en-US"/>
              <a:t>文化イベント</a:t>
            </a:r>
            <a:endParaRPr lang="en-US" altLang="ja-JP" dirty="0"/>
          </a:p>
          <a:p>
            <a:pPr marL="285750" indent="-285750">
              <a:buFont typeface="Arial" panose="020B0604020202020204" pitchFamily="34" charset="0"/>
              <a:buChar char="•"/>
            </a:pPr>
            <a:r>
              <a:rPr lang="en-US" dirty="0"/>
              <a:t>D2C</a:t>
            </a:r>
            <a:r>
              <a:rPr lang="ja-JP" altLang="en-US"/>
              <a:t>販売システム</a:t>
            </a:r>
          </a:p>
          <a:p>
            <a:br>
              <a:rPr lang="en-US" dirty="0"/>
            </a:br>
            <a:endParaRPr lang="en-US" dirty="0"/>
          </a:p>
          <a:p>
            <a:endParaRPr lang="ja-JP" altLang="en-US" sz="1800"/>
          </a:p>
        </p:txBody>
      </p:sp>
    </p:spTree>
    <p:extLst>
      <p:ext uri="{BB962C8B-B14F-4D97-AF65-F5344CB8AC3E}">
        <p14:creationId xmlns:p14="http://schemas.microsoft.com/office/powerpoint/2010/main" val="348245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F4FD-5511-E9C7-EF49-AA9431C78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3671A-5D9C-8288-E142-320CFFCA490F}"/>
              </a:ext>
            </a:extLst>
          </p:cNvPr>
          <p:cNvSpPr>
            <a:spLocks noGrp="1"/>
          </p:cNvSpPr>
          <p:nvPr>
            <p:ph type="title"/>
          </p:nvPr>
        </p:nvSpPr>
        <p:spPr>
          <a:xfrm>
            <a:off x="429768" y="669833"/>
            <a:ext cx="9019031" cy="1743794"/>
          </a:xfrm>
        </p:spPr>
        <p:txBody>
          <a:bodyPr>
            <a:normAutofit/>
          </a:bodyPr>
          <a:lstStyle/>
          <a:p>
            <a:br>
              <a:rPr lang="en-US" dirty="0"/>
            </a:br>
            <a:br>
              <a:rPr lang="en-US" dirty="0"/>
            </a:br>
            <a:endParaRPr lang="en-JP" dirty="0"/>
          </a:p>
        </p:txBody>
      </p:sp>
      <p:sp>
        <p:nvSpPr>
          <p:cNvPr id="3" name="Content Placeholder 2">
            <a:extLst>
              <a:ext uri="{FF2B5EF4-FFF2-40B4-BE49-F238E27FC236}">
                <a16:creationId xmlns:a16="http://schemas.microsoft.com/office/drawing/2014/main" id="{E25C8B8B-2311-FED2-A9F6-61BFFB0B40DA}"/>
              </a:ext>
            </a:extLst>
          </p:cNvPr>
          <p:cNvSpPr>
            <a:spLocks noGrp="1"/>
          </p:cNvSpPr>
          <p:nvPr>
            <p:ph idx="1"/>
          </p:nvPr>
        </p:nvSpPr>
        <p:spPr>
          <a:xfrm>
            <a:off x="429768" y="953398"/>
            <a:ext cx="7045853" cy="3490976"/>
          </a:xfrm>
        </p:spPr>
        <p:txBody>
          <a:bodyPr>
            <a:normAutofit lnSpcReduction="10000"/>
          </a:bodyPr>
          <a:lstStyle/>
          <a:p>
            <a:pPr marL="0" indent="0">
              <a:buNone/>
            </a:pPr>
            <a:r>
              <a:rPr lang="en-US" sz="4200" b="1" dirty="0"/>
              <a:t>Partnership Value</a:t>
            </a:r>
            <a:endParaRPr lang="en-US" sz="4200" dirty="0"/>
          </a:p>
          <a:p>
            <a:pPr marL="0" indent="0">
              <a:buNone/>
            </a:pPr>
            <a:r>
              <a:rPr lang="en-US" sz="2400" dirty="0"/>
              <a:t>• Direct access to premium U.S. customers</a:t>
            </a:r>
            <a:br>
              <a:rPr lang="en-US" sz="2400" dirty="0"/>
            </a:br>
            <a:r>
              <a:rPr lang="en-US" sz="2400" dirty="0"/>
              <a:t>• Stable recurring sales channel</a:t>
            </a:r>
            <a:br>
              <a:rPr lang="en-US" sz="2400" dirty="0"/>
            </a:br>
            <a:r>
              <a:rPr lang="en-US" sz="2400" dirty="0"/>
              <a:t>• Strong brand positioning</a:t>
            </a:r>
          </a:p>
          <a:p>
            <a:pPr marL="0" indent="0">
              <a:buNone/>
            </a:pPr>
            <a:br>
              <a:rPr lang="en-US" sz="3200" dirty="0"/>
            </a:br>
            <a:endParaRPr lang="en-US" sz="3200" dirty="0"/>
          </a:p>
        </p:txBody>
      </p:sp>
      <p:pic>
        <p:nvPicPr>
          <p:cNvPr id="4" name="Picture 3">
            <a:extLst>
              <a:ext uri="{FF2B5EF4-FFF2-40B4-BE49-F238E27FC236}">
                <a16:creationId xmlns:a16="http://schemas.microsoft.com/office/drawing/2014/main" id="{3F43F036-3AB0-9561-8B25-92F54D4ED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6" name="TextBox 5">
            <a:extLst>
              <a:ext uri="{FF2B5EF4-FFF2-40B4-BE49-F238E27FC236}">
                <a16:creationId xmlns:a16="http://schemas.microsoft.com/office/drawing/2014/main" id="{C6D4BAF0-7A3C-4CAC-6789-ED4A16D3F639}"/>
              </a:ext>
            </a:extLst>
          </p:cNvPr>
          <p:cNvSpPr txBox="1"/>
          <p:nvPr/>
        </p:nvSpPr>
        <p:spPr>
          <a:xfrm>
            <a:off x="429768" y="4673495"/>
            <a:ext cx="6150915" cy="2462213"/>
          </a:xfrm>
          <a:prstGeom prst="rect">
            <a:avLst/>
          </a:prstGeom>
          <a:noFill/>
        </p:spPr>
        <p:txBody>
          <a:bodyPr wrap="square">
            <a:spAutoFit/>
          </a:bodyPr>
          <a:lstStyle/>
          <a:p>
            <a:r>
              <a:rPr lang="ja-JP" altLang="en-US" sz="2400"/>
              <a:t>パートナーシップの価値</a:t>
            </a:r>
            <a:br>
              <a:rPr lang="en-US" altLang="ja-JP" dirty="0"/>
            </a:br>
            <a:endParaRPr lang="en-US" dirty="0"/>
          </a:p>
          <a:p>
            <a:r>
              <a:rPr lang="ja-JP" altLang="en-US"/>
              <a:t>・富裕層への直接販売</a:t>
            </a:r>
            <a:br>
              <a:rPr lang="ja-JP" altLang="en-US"/>
            </a:br>
            <a:r>
              <a:rPr lang="ja-JP" altLang="en-US"/>
              <a:t>・安定した継続売上</a:t>
            </a:r>
            <a:br>
              <a:rPr lang="ja-JP" altLang="en-US"/>
            </a:br>
            <a:r>
              <a:rPr lang="ja-JP" altLang="en-US"/>
              <a:t>・ブランド価値向上</a:t>
            </a:r>
          </a:p>
          <a:p>
            <a:br>
              <a:rPr lang="en-US" dirty="0"/>
            </a:br>
            <a:endParaRPr lang="en-US" dirty="0"/>
          </a:p>
          <a:p>
            <a:endParaRPr lang="ja-JP" altLang="en-US" sz="1800"/>
          </a:p>
        </p:txBody>
      </p:sp>
      <p:pic>
        <p:nvPicPr>
          <p:cNvPr id="7" name="Picture 6">
            <a:extLst>
              <a:ext uri="{FF2B5EF4-FFF2-40B4-BE49-F238E27FC236}">
                <a16:creationId xmlns:a16="http://schemas.microsoft.com/office/drawing/2014/main" id="{408E85A9-3458-A195-1C2A-03730BDD6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684" y="2423338"/>
            <a:ext cx="4989994" cy="4017189"/>
          </a:xfrm>
          <a:prstGeom prst="rect">
            <a:avLst/>
          </a:prstGeom>
        </p:spPr>
      </p:pic>
    </p:spTree>
    <p:extLst>
      <p:ext uri="{BB962C8B-B14F-4D97-AF65-F5344CB8AC3E}">
        <p14:creationId xmlns:p14="http://schemas.microsoft.com/office/powerpoint/2010/main" val="3254043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76600-B904-3671-C187-72F13292D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4855A4-AB51-C159-B1A7-F4E08A593BC2}"/>
              </a:ext>
            </a:extLst>
          </p:cNvPr>
          <p:cNvSpPr>
            <a:spLocks noGrp="1"/>
          </p:cNvSpPr>
          <p:nvPr>
            <p:ph type="title"/>
          </p:nvPr>
        </p:nvSpPr>
        <p:spPr>
          <a:xfrm>
            <a:off x="8352045" y="6299044"/>
            <a:ext cx="7679910" cy="214587"/>
          </a:xfrm>
        </p:spPr>
        <p:txBody>
          <a:bodyPr>
            <a:normAutofit fontScale="90000"/>
          </a:bodyPr>
          <a:lstStyle/>
          <a:p>
            <a:br>
              <a:rPr lang="en-US" dirty="0"/>
            </a:br>
            <a:endParaRPr lang="en-JP" sz="1800" dirty="0"/>
          </a:p>
        </p:txBody>
      </p:sp>
      <p:pic>
        <p:nvPicPr>
          <p:cNvPr id="4" name="Picture 3">
            <a:extLst>
              <a:ext uri="{FF2B5EF4-FFF2-40B4-BE49-F238E27FC236}">
                <a16:creationId xmlns:a16="http://schemas.microsoft.com/office/drawing/2014/main" id="{64680510-5EAA-1D15-A96F-9B481B75D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8" name="TextBox 7">
            <a:extLst>
              <a:ext uri="{FF2B5EF4-FFF2-40B4-BE49-F238E27FC236}">
                <a16:creationId xmlns:a16="http://schemas.microsoft.com/office/drawing/2014/main" id="{F48CAF9E-D928-070A-B2EE-D0E7C66CC395}"/>
              </a:ext>
            </a:extLst>
          </p:cNvPr>
          <p:cNvSpPr txBox="1"/>
          <p:nvPr/>
        </p:nvSpPr>
        <p:spPr>
          <a:xfrm>
            <a:off x="4951297" y="5245756"/>
            <a:ext cx="2289399" cy="1200329"/>
          </a:xfrm>
          <a:prstGeom prst="rect">
            <a:avLst/>
          </a:prstGeom>
          <a:noFill/>
        </p:spPr>
        <p:txBody>
          <a:bodyPr wrap="square">
            <a:spAutoFit/>
          </a:bodyPr>
          <a:lstStyle/>
          <a:p>
            <a:pPr marL="0" indent="0" algn="ctr">
              <a:buNone/>
            </a:pPr>
            <a:r>
              <a:rPr lang="en-US" altLang="ja-JP" sz="3600" dirty="0">
                <a:latin typeface="Freestyle Script" panose="030804020302050B0404" pitchFamily="66" charset="77"/>
              </a:rPr>
              <a:t>With Love Japan</a:t>
            </a:r>
            <a:br>
              <a:rPr lang="en-US" altLang="ja-JP" sz="3600" dirty="0">
                <a:latin typeface="Freestyle Script" panose="030804020302050B0404" pitchFamily="66" charset="77"/>
              </a:rPr>
            </a:br>
            <a:r>
              <a:rPr lang="en-US" altLang="ja-JP" sz="3600" dirty="0">
                <a:latin typeface="Freestyle Script" panose="030804020302050B0404" pitchFamily="66" charset="77"/>
              </a:rPr>
              <a:t>Miho Nobusawa</a:t>
            </a:r>
            <a:endParaRPr lang="ja-JP" altLang="en-US" sz="3600">
              <a:latin typeface="Freestyle Script" panose="030804020302050B0404" pitchFamily="66" charset="77"/>
            </a:endParaRPr>
          </a:p>
        </p:txBody>
      </p:sp>
      <p:pic>
        <p:nvPicPr>
          <p:cNvPr id="10" name="Picture 9">
            <a:extLst>
              <a:ext uri="{FF2B5EF4-FFF2-40B4-BE49-F238E27FC236}">
                <a16:creationId xmlns:a16="http://schemas.microsoft.com/office/drawing/2014/main" id="{497D6DAC-701C-AE9B-8684-54F36B322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715" y="5245756"/>
            <a:ext cx="1391517" cy="1391517"/>
          </a:xfrm>
          <a:prstGeom prst="rect">
            <a:avLst/>
          </a:prstGeom>
        </p:spPr>
      </p:pic>
      <p:sp>
        <p:nvSpPr>
          <p:cNvPr id="7" name="Content Placeholder 6">
            <a:extLst>
              <a:ext uri="{FF2B5EF4-FFF2-40B4-BE49-F238E27FC236}">
                <a16:creationId xmlns:a16="http://schemas.microsoft.com/office/drawing/2014/main" id="{6C5D487B-83B3-1C7E-419B-FDD9EDD52E82}"/>
              </a:ext>
            </a:extLst>
          </p:cNvPr>
          <p:cNvSpPr>
            <a:spLocks noGrp="1"/>
          </p:cNvSpPr>
          <p:nvPr>
            <p:ph idx="1"/>
          </p:nvPr>
        </p:nvSpPr>
        <p:spPr>
          <a:xfrm>
            <a:off x="1525872" y="2139017"/>
            <a:ext cx="9140247" cy="3802497"/>
          </a:xfrm>
        </p:spPr>
        <p:txBody>
          <a:bodyPr/>
          <a:lstStyle/>
          <a:p>
            <a:pPr marL="0" indent="0" algn="ctr">
              <a:buNone/>
            </a:pPr>
            <a:r>
              <a:rPr lang="en-US" sz="2400" dirty="0"/>
              <a:t>We would be honored to introduce this exclusive experience to Montecito and create something truly unique together.</a:t>
            </a:r>
          </a:p>
          <a:p>
            <a:pPr marL="0" indent="0" algn="ctr">
              <a:buNone/>
            </a:pPr>
            <a:br>
              <a:rPr lang="en-US" dirty="0"/>
            </a:br>
            <a:r>
              <a:rPr lang="ja-JP" altLang="en-US"/>
              <a:t>この特別な体験をモンテシトに導入し、</a:t>
            </a:r>
            <a:br>
              <a:rPr lang="ja-JP" altLang="en-US"/>
            </a:br>
            <a:r>
              <a:rPr lang="ja-JP" altLang="en-US"/>
              <a:t>共に新しい価値を創れることを楽しみにしております</a:t>
            </a:r>
          </a:p>
        </p:txBody>
      </p:sp>
    </p:spTree>
    <p:extLst>
      <p:ext uri="{BB962C8B-B14F-4D97-AF65-F5344CB8AC3E}">
        <p14:creationId xmlns:p14="http://schemas.microsoft.com/office/powerpoint/2010/main" val="162118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CE9457-79CB-1750-0C37-B89E7E843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78228-4C57-2C53-C648-0071130883CC}"/>
              </a:ext>
            </a:extLst>
          </p:cNvPr>
          <p:cNvSpPr>
            <a:spLocks noGrp="1"/>
          </p:cNvSpPr>
          <p:nvPr>
            <p:ph type="ctrTitle"/>
          </p:nvPr>
        </p:nvSpPr>
        <p:spPr>
          <a:xfrm>
            <a:off x="394599" y="5227493"/>
            <a:ext cx="7190232" cy="711539"/>
          </a:xfrm>
        </p:spPr>
        <p:txBody>
          <a:bodyPr anchor="b">
            <a:normAutofit fontScale="90000"/>
          </a:bodyPr>
          <a:lstStyle/>
          <a:p>
            <a:r>
              <a:rPr lang="en-US" sz="2000" dirty="0">
                <a:solidFill>
                  <a:srgbClr val="002060"/>
                </a:solidFill>
              </a:rPr>
              <a:t>A curated Japanese lifestyle experience designed to bring exclusive, high-quality food, culture, and hospitality directly into the Montecito community.</a:t>
            </a:r>
            <a:endParaRPr lang="en-US" sz="2200" dirty="0">
              <a:solidFill>
                <a:srgbClr val="002060"/>
              </a:solidFill>
            </a:endParaRPr>
          </a:p>
        </p:txBody>
      </p:sp>
      <p:sp>
        <p:nvSpPr>
          <p:cNvPr id="3" name="Subtitle 2">
            <a:extLst>
              <a:ext uri="{FF2B5EF4-FFF2-40B4-BE49-F238E27FC236}">
                <a16:creationId xmlns:a16="http://schemas.microsoft.com/office/drawing/2014/main" id="{7E3AC2B5-D14F-E91E-49E7-080F611CB92A}"/>
              </a:ext>
            </a:extLst>
          </p:cNvPr>
          <p:cNvSpPr>
            <a:spLocks noGrp="1"/>
          </p:cNvSpPr>
          <p:nvPr>
            <p:ph type="subTitle" idx="1"/>
          </p:nvPr>
        </p:nvSpPr>
        <p:spPr>
          <a:xfrm>
            <a:off x="429768" y="5953083"/>
            <a:ext cx="6955770" cy="711539"/>
          </a:xfrm>
        </p:spPr>
        <p:txBody>
          <a:bodyPr>
            <a:normAutofit fontScale="77500" lnSpcReduction="20000"/>
          </a:bodyPr>
          <a:lstStyle/>
          <a:p>
            <a:r>
              <a:rPr lang="ja-JP" altLang="en-US">
                <a:solidFill>
                  <a:srgbClr val="00B0F0"/>
                </a:solidFill>
              </a:rPr>
              <a:t>日本の食・文化・ホスピタリティを、モンテシトの住民の皆様へ直接お届けする、</a:t>
            </a:r>
            <a:br>
              <a:rPr lang="ja-JP" altLang="en-US">
                <a:solidFill>
                  <a:srgbClr val="00B0F0"/>
                </a:solidFill>
              </a:rPr>
            </a:br>
            <a:r>
              <a:rPr lang="ja-JP" altLang="en-US">
                <a:solidFill>
                  <a:srgbClr val="00B0F0"/>
                </a:solidFill>
              </a:rPr>
              <a:t>特別にキュレーションされた体験プログラム</a:t>
            </a:r>
            <a:endParaRPr lang="en-US" dirty="0">
              <a:solidFill>
                <a:srgbClr val="00B0F0"/>
              </a:solidFill>
            </a:endParaRPr>
          </a:p>
        </p:txBody>
      </p:sp>
      <p:pic>
        <p:nvPicPr>
          <p:cNvPr id="26" name="Picture 25" descr="Suzuki Harunobu | Young Women Playing Kitsune-ken (Fox Game) | Japan | Edo period (1615–1868 ...">
            <a:extLst>
              <a:ext uri="{FF2B5EF4-FFF2-40B4-BE49-F238E27FC236}">
                <a16:creationId xmlns:a16="http://schemas.microsoft.com/office/drawing/2014/main" id="{0D61D9D9-BEEF-45AB-1963-EE239B9E12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85538" y="717292"/>
            <a:ext cx="4240217" cy="5591560"/>
          </a:xfrm>
          <a:prstGeom prst="rect">
            <a:avLst/>
          </a:prstGeom>
        </p:spPr>
      </p:pic>
      <p:pic>
        <p:nvPicPr>
          <p:cNvPr id="39" name="Picture 38" descr="Sake Bottle Images | Free Photos, PNG Stickers, Wallpapers &amp; Backgrounds - rawpixel">
            <a:extLst>
              <a:ext uri="{FF2B5EF4-FFF2-40B4-BE49-F238E27FC236}">
                <a16:creationId xmlns:a16="http://schemas.microsoft.com/office/drawing/2014/main" id="{32BFDD99-D0FC-6745-A00D-E5F4F58C878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12554" y="1999100"/>
            <a:ext cx="4572282" cy="3024374"/>
          </a:xfrm>
          <a:prstGeom prst="rect">
            <a:avLst/>
          </a:prstGeom>
        </p:spPr>
      </p:pic>
      <p:pic>
        <p:nvPicPr>
          <p:cNvPr id="41" name="Picture 40">
            <a:extLst>
              <a:ext uri="{FF2B5EF4-FFF2-40B4-BE49-F238E27FC236}">
                <a16:creationId xmlns:a16="http://schemas.microsoft.com/office/drawing/2014/main" id="{ECF839D9-2544-5CE1-BA12-0108F24AE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5" name="TextBox 4">
            <a:extLst>
              <a:ext uri="{FF2B5EF4-FFF2-40B4-BE49-F238E27FC236}">
                <a16:creationId xmlns:a16="http://schemas.microsoft.com/office/drawing/2014/main" id="{A7F01F41-1A3B-2CEC-2A24-40DB14265D65}"/>
              </a:ext>
            </a:extLst>
          </p:cNvPr>
          <p:cNvSpPr txBox="1"/>
          <p:nvPr/>
        </p:nvSpPr>
        <p:spPr>
          <a:xfrm>
            <a:off x="429768" y="918968"/>
            <a:ext cx="1996909" cy="830997"/>
          </a:xfrm>
          <a:prstGeom prst="rect">
            <a:avLst/>
          </a:prstGeom>
          <a:noFill/>
        </p:spPr>
        <p:txBody>
          <a:bodyPr wrap="square">
            <a:spAutoFit/>
          </a:bodyPr>
          <a:lstStyle/>
          <a:p>
            <a:r>
              <a:rPr lang="en-US" sz="3200" dirty="0">
                <a:solidFill>
                  <a:schemeClr val="bg1"/>
                </a:solidFill>
              </a:rPr>
              <a:t>Concept</a:t>
            </a:r>
            <a:br>
              <a:rPr lang="en-US" sz="3200" dirty="0">
                <a:solidFill>
                  <a:schemeClr val="bg1"/>
                </a:solidFill>
              </a:rPr>
            </a:br>
            <a:r>
              <a:rPr lang="ja-JP" altLang="en-US" sz="1600">
                <a:solidFill>
                  <a:schemeClr val="bg1"/>
                </a:solidFill>
              </a:rPr>
              <a:t>コンセプト</a:t>
            </a:r>
            <a:endParaRPr lang="en-US" sz="1600" dirty="0">
              <a:solidFill>
                <a:schemeClr val="bg1"/>
              </a:solidFill>
            </a:endParaRPr>
          </a:p>
        </p:txBody>
      </p:sp>
    </p:spTree>
    <p:extLst>
      <p:ext uri="{BB962C8B-B14F-4D97-AF65-F5344CB8AC3E}">
        <p14:creationId xmlns:p14="http://schemas.microsoft.com/office/powerpoint/2010/main" val="63620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52995-B5DF-8016-BE6B-7E064CE70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D0FDF-88F6-3ED2-97F8-B0860CA28DC9}"/>
              </a:ext>
            </a:extLst>
          </p:cNvPr>
          <p:cNvSpPr>
            <a:spLocks noGrp="1"/>
          </p:cNvSpPr>
          <p:nvPr>
            <p:ph type="title"/>
          </p:nvPr>
        </p:nvSpPr>
        <p:spPr>
          <a:xfrm>
            <a:off x="429768" y="5242871"/>
            <a:ext cx="8726892" cy="1330350"/>
          </a:xfrm>
        </p:spPr>
        <p:txBody>
          <a:bodyPr>
            <a:normAutofit fontScale="90000"/>
          </a:bodyPr>
          <a:lstStyle/>
          <a:p>
            <a:r>
              <a:rPr lang="en-US" sz="4400" dirty="0"/>
              <a:t>Why Miho Nobusawa</a:t>
            </a:r>
            <a:br>
              <a:rPr lang="ja-JP" altLang="en-US" sz="3600"/>
            </a:br>
            <a:br>
              <a:rPr lang="en-US" altLang="ja-JP" sz="3600" dirty="0"/>
            </a:br>
            <a:br>
              <a:rPr lang="en-US" altLang="ja-JP" sz="3600" dirty="0"/>
            </a:br>
            <a:br>
              <a:rPr lang="en-US" altLang="ja-JP" sz="3600" dirty="0"/>
            </a:br>
            <a:br>
              <a:rPr lang="en-US" altLang="ja-JP" sz="4400" dirty="0"/>
            </a:br>
            <a:br>
              <a:rPr lang="en-US" dirty="0"/>
            </a:br>
            <a:r>
              <a:rPr lang="en-US" sz="2000" dirty="0"/>
              <a:t>• Direct access to luxury residential communities</a:t>
            </a:r>
            <a:br>
              <a:rPr lang="en-US" sz="2000" dirty="0"/>
            </a:br>
            <a:r>
              <a:rPr lang="en-US" sz="2000" dirty="0"/>
              <a:t>• Strong network in Los Angeles</a:t>
            </a:r>
            <a:br>
              <a:rPr lang="en-US" sz="2000" dirty="0"/>
            </a:br>
            <a:r>
              <a:rPr lang="en-US" sz="2000" dirty="0"/>
              <a:t>• Proven ability to connect Japanese brands with U.S. market</a:t>
            </a:r>
            <a:br>
              <a:rPr lang="en-US" sz="2000" dirty="0"/>
            </a:br>
            <a:r>
              <a:rPr lang="ja-JP" altLang="en-US" sz="2000"/>
              <a:t>・</a:t>
            </a:r>
            <a:r>
              <a:rPr lang="ja-JP" altLang="en-US" sz="1800"/>
              <a:t>高級レジデンスへの直接アクセス</a:t>
            </a:r>
            <a:br>
              <a:rPr lang="ja-JP" altLang="en-US" sz="1800"/>
            </a:br>
            <a:r>
              <a:rPr lang="ja-JP" altLang="en-US" sz="1800"/>
              <a:t>・ロサンゼルスでのネットワーク</a:t>
            </a:r>
            <a:br>
              <a:rPr lang="ja-JP" altLang="en-US" sz="1800"/>
            </a:br>
            <a:r>
              <a:rPr lang="ja-JP" altLang="en-US" sz="1800"/>
              <a:t>・日米ビジネスをつなぐ実績</a:t>
            </a:r>
            <a:br>
              <a:rPr lang="ja-JP" altLang="en-US" sz="1800"/>
            </a:br>
            <a:br>
              <a:rPr lang="en-US" sz="1800" dirty="0"/>
            </a:br>
            <a:endParaRPr lang="en-JP" sz="1800" dirty="0"/>
          </a:p>
        </p:txBody>
      </p:sp>
      <p:pic>
        <p:nvPicPr>
          <p:cNvPr id="4" name="Picture 3">
            <a:extLst>
              <a:ext uri="{FF2B5EF4-FFF2-40B4-BE49-F238E27FC236}">
                <a16:creationId xmlns:a16="http://schemas.microsoft.com/office/drawing/2014/main" id="{D792F2B2-B598-4D70-E2D7-380843DE1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pic>
        <p:nvPicPr>
          <p:cNvPr id="28" name="Graphic 27" descr="Infinity outline">
            <a:extLst>
              <a:ext uri="{FF2B5EF4-FFF2-40B4-BE49-F238E27FC236}">
                <a16:creationId xmlns:a16="http://schemas.microsoft.com/office/drawing/2014/main" id="{6B148DB8-89A4-58D7-8BD5-E07E478B31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76053">
            <a:off x="8236157" y="523624"/>
            <a:ext cx="2841597" cy="2841597"/>
          </a:xfrm>
          <a:prstGeom prst="rect">
            <a:avLst/>
          </a:prstGeom>
          <a:effectLst>
            <a:glow rad="139700">
              <a:schemeClr val="tx1">
                <a:lumMod val="10000"/>
                <a:lumOff val="90000"/>
                <a:alpha val="40000"/>
              </a:schemeClr>
            </a:glow>
            <a:reflection blurRad="6350" stA="50000" endA="275" endPos="40000" dist="101600" dir="5400000" sy="-100000" algn="bl" rotWithShape="0"/>
          </a:effectLst>
        </p:spPr>
      </p:pic>
      <p:pic>
        <p:nvPicPr>
          <p:cNvPr id="5" name="Picture 4" descr="Chart made of arrows">
            <a:extLst>
              <a:ext uri="{FF2B5EF4-FFF2-40B4-BE49-F238E27FC236}">
                <a16:creationId xmlns:a16="http://schemas.microsoft.com/office/drawing/2014/main" id="{A4B7A7DC-F8FC-3ACC-404C-AD8DE6DCE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7343" y="3222168"/>
            <a:ext cx="4286433" cy="2858602"/>
          </a:xfrm>
          <a:prstGeom prst="rect">
            <a:avLst/>
          </a:prstGeom>
        </p:spPr>
      </p:pic>
    </p:spTree>
    <p:extLst>
      <p:ext uri="{BB962C8B-B14F-4D97-AF65-F5344CB8AC3E}">
        <p14:creationId xmlns:p14="http://schemas.microsoft.com/office/powerpoint/2010/main" val="363578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52995-B5DF-8016-BE6B-7E064CE70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D0FDF-88F6-3ED2-97F8-B0860CA28DC9}"/>
              </a:ext>
            </a:extLst>
          </p:cNvPr>
          <p:cNvSpPr>
            <a:spLocks noGrp="1"/>
          </p:cNvSpPr>
          <p:nvPr>
            <p:ph type="title"/>
          </p:nvPr>
        </p:nvSpPr>
        <p:spPr>
          <a:xfrm>
            <a:off x="672156" y="4360985"/>
            <a:ext cx="10324090" cy="1942523"/>
          </a:xfrm>
        </p:spPr>
        <p:txBody>
          <a:bodyPr>
            <a:normAutofit fontScale="90000"/>
          </a:bodyPr>
          <a:lstStyle/>
          <a:p>
            <a:r>
              <a:rPr lang="en-US" sz="4400" dirty="0"/>
              <a:t>Founder’s Vision</a:t>
            </a:r>
            <a:br>
              <a:rPr lang="en-US" sz="4400" dirty="0"/>
            </a:br>
            <a:br>
              <a:rPr lang="en-US" altLang="ja-JP" sz="3600" dirty="0"/>
            </a:br>
            <a:br>
              <a:rPr lang="en-US" altLang="ja-JP" sz="3600" dirty="0"/>
            </a:br>
            <a:br>
              <a:rPr lang="en-US" altLang="ja-JP" sz="4400" dirty="0"/>
            </a:br>
            <a:br>
              <a:rPr lang="en-US" sz="2000" dirty="0"/>
            </a:br>
            <a:br>
              <a:rPr lang="ja-JP" altLang="en-US" sz="2200"/>
            </a:br>
            <a:br>
              <a:rPr lang="en-US" sz="2200" dirty="0"/>
            </a:br>
            <a:r>
              <a:rPr lang="en-US" sz="2200" dirty="0"/>
              <a:t>Based on over 10 years of living in luxury residences in Los Angeles,</a:t>
            </a:r>
            <a:br>
              <a:rPr lang="en-US" sz="2200" dirty="0"/>
            </a:br>
            <a:r>
              <a:rPr lang="en-US" sz="2200" dirty="0"/>
              <a:t>Miho Nobusawa has developed a deep understanding of resident lifestyle, preferences, and expectations.</a:t>
            </a:r>
            <a:br>
              <a:rPr lang="en-US" sz="2200" dirty="0"/>
            </a:br>
            <a:r>
              <a:rPr lang="en-US" sz="2200" dirty="0"/>
              <a:t>She has frequently been asked about premium Japanese restaurants, lifestyle choices, and wellness routines—leading to the creation of this program.</a:t>
            </a:r>
            <a:br>
              <a:rPr lang="en-US" sz="2200" dirty="0"/>
            </a:br>
            <a:br>
              <a:rPr lang="en-US" sz="1100" dirty="0"/>
            </a:br>
            <a:r>
              <a:rPr lang="ja-JP" altLang="en-US" sz="1300"/>
              <a:t>ロサンゼルスの高級レジデンスに約</a:t>
            </a:r>
            <a:r>
              <a:rPr lang="en-US" altLang="ja-JP" sz="1300" dirty="0"/>
              <a:t>10</a:t>
            </a:r>
            <a:r>
              <a:rPr lang="ja-JP" altLang="en-US" sz="1300"/>
              <a:t>年住んだ経験から、</a:t>
            </a:r>
            <a:br>
              <a:rPr lang="ja-JP" altLang="en-US" sz="1300"/>
            </a:br>
            <a:r>
              <a:rPr lang="ja-JP" altLang="en-US" sz="1300"/>
              <a:t>住民のライフスタイルやニーズを深く理解。</a:t>
            </a:r>
            <a:br>
              <a:rPr lang="ja-JP" altLang="en-US" sz="1300"/>
            </a:br>
            <a:r>
              <a:rPr lang="ja-JP" altLang="en-US" sz="1300"/>
              <a:t>これまで多くの住民の方から、日本食レストランや食生活、美容について相談を受けてきた経験をもとに、このプログラムを企画しました。</a:t>
            </a:r>
            <a:br>
              <a:rPr lang="ja-JP" altLang="en-US" sz="1300"/>
            </a:br>
            <a:endParaRPr lang="en-JP" sz="1300" dirty="0"/>
          </a:p>
        </p:txBody>
      </p:sp>
      <p:pic>
        <p:nvPicPr>
          <p:cNvPr id="4" name="Picture 3">
            <a:extLst>
              <a:ext uri="{FF2B5EF4-FFF2-40B4-BE49-F238E27FC236}">
                <a16:creationId xmlns:a16="http://schemas.microsoft.com/office/drawing/2014/main" id="{D792F2B2-B598-4D70-E2D7-380843DE1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pic>
        <p:nvPicPr>
          <p:cNvPr id="28" name="Graphic 27" descr="Infinity outline">
            <a:extLst>
              <a:ext uri="{FF2B5EF4-FFF2-40B4-BE49-F238E27FC236}">
                <a16:creationId xmlns:a16="http://schemas.microsoft.com/office/drawing/2014/main" id="{6B148DB8-89A4-58D7-8BD5-E07E478B31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76053">
            <a:off x="7134188" y="808403"/>
            <a:ext cx="2841597" cy="2841597"/>
          </a:xfrm>
          <a:prstGeom prst="rect">
            <a:avLst/>
          </a:prstGeom>
          <a:effectLst>
            <a:glow rad="139700">
              <a:schemeClr val="tx1">
                <a:lumMod val="10000"/>
                <a:lumOff val="90000"/>
                <a:alpha val="40000"/>
              </a:schemeClr>
            </a:glow>
            <a:reflection blurRad="6350" stA="50000" endA="275" endPos="40000" dist="101600" dir="5400000" sy="-100000" algn="bl" rotWithShape="0"/>
          </a:effectLst>
        </p:spPr>
      </p:pic>
    </p:spTree>
    <p:extLst>
      <p:ext uri="{BB962C8B-B14F-4D97-AF65-F5344CB8AC3E}">
        <p14:creationId xmlns:p14="http://schemas.microsoft.com/office/powerpoint/2010/main" val="1261734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45DE-51F7-AC7F-3988-7860A4DE1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056547-F7CC-6782-0DEF-5FB9C9BA9063}"/>
              </a:ext>
            </a:extLst>
          </p:cNvPr>
          <p:cNvSpPr>
            <a:spLocks noGrp="1"/>
          </p:cNvSpPr>
          <p:nvPr>
            <p:ph type="title"/>
          </p:nvPr>
        </p:nvSpPr>
        <p:spPr>
          <a:xfrm>
            <a:off x="429768" y="1624826"/>
            <a:ext cx="10973062" cy="1743794"/>
          </a:xfrm>
        </p:spPr>
        <p:txBody>
          <a:bodyPr>
            <a:normAutofit fontScale="90000"/>
          </a:bodyPr>
          <a:lstStyle/>
          <a:p>
            <a:r>
              <a:rPr lang="en-US" dirty="0"/>
              <a:t>Bringing authentic Japanese culinary culture into everyday life</a:t>
            </a:r>
            <a:br>
              <a:rPr lang="en-US" dirty="0"/>
            </a:br>
            <a:br>
              <a:rPr lang="en-US" dirty="0"/>
            </a:br>
            <a:endParaRPr lang="en-JP" dirty="0"/>
          </a:p>
        </p:txBody>
      </p:sp>
      <p:sp>
        <p:nvSpPr>
          <p:cNvPr id="3" name="Content Placeholder 2">
            <a:extLst>
              <a:ext uri="{FF2B5EF4-FFF2-40B4-BE49-F238E27FC236}">
                <a16:creationId xmlns:a16="http://schemas.microsoft.com/office/drawing/2014/main" id="{3A5A2ECC-F94D-CEE5-1A8A-883E750DBDA9}"/>
              </a:ext>
            </a:extLst>
          </p:cNvPr>
          <p:cNvSpPr>
            <a:spLocks noGrp="1"/>
          </p:cNvSpPr>
          <p:nvPr>
            <p:ph idx="1"/>
          </p:nvPr>
        </p:nvSpPr>
        <p:spPr>
          <a:xfrm>
            <a:off x="429768" y="4485794"/>
            <a:ext cx="6355214" cy="3490976"/>
          </a:xfrm>
        </p:spPr>
        <p:txBody>
          <a:bodyPr>
            <a:normAutofit/>
          </a:bodyPr>
          <a:lstStyle/>
          <a:p>
            <a:pPr marL="0" indent="0">
              <a:buNone/>
            </a:pPr>
            <a:r>
              <a:rPr lang="ja-JP" altLang="en-US" sz="2400"/>
              <a:t>本当に価値ある日本食文化を、日常へ</a:t>
            </a:r>
          </a:p>
          <a:p>
            <a:pPr marL="0" indent="0">
              <a:buNone/>
            </a:pPr>
            <a:r>
              <a:rPr lang="ja-JP" altLang="en-US"/>
              <a:t>・通常のデリバリーでは味わえない本物の日本食</a:t>
            </a:r>
            <a:br>
              <a:rPr lang="ja-JP" altLang="en-US"/>
            </a:br>
            <a:r>
              <a:rPr lang="ja-JP" altLang="en-US"/>
              <a:t>・日本の食文化・食育のご提案</a:t>
            </a:r>
            <a:br>
              <a:rPr lang="ja-JP" altLang="en-US"/>
            </a:br>
            <a:r>
              <a:rPr lang="ja-JP" altLang="en-US"/>
              <a:t>・厳選されたレストラン・食体験のご紹介</a:t>
            </a:r>
          </a:p>
          <a:p>
            <a:pPr marL="0" indent="0">
              <a:buNone/>
            </a:pPr>
            <a:br>
              <a:rPr lang="en-US" dirty="0"/>
            </a:br>
            <a:endParaRPr lang="en-US" dirty="0"/>
          </a:p>
        </p:txBody>
      </p:sp>
      <p:pic>
        <p:nvPicPr>
          <p:cNvPr id="4" name="Picture 3">
            <a:extLst>
              <a:ext uri="{FF2B5EF4-FFF2-40B4-BE49-F238E27FC236}">
                <a16:creationId xmlns:a16="http://schemas.microsoft.com/office/drawing/2014/main" id="{A500A0B1-EE38-E11F-211D-85D9EF9F6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7" name="TextBox 6">
            <a:extLst>
              <a:ext uri="{FF2B5EF4-FFF2-40B4-BE49-F238E27FC236}">
                <a16:creationId xmlns:a16="http://schemas.microsoft.com/office/drawing/2014/main" id="{6BFF7DED-DD0A-FD91-DE9F-A852E1719147}"/>
              </a:ext>
            </a:extLst>
          </p:cNvPr>
          <p:cNvSpPr txBox="1"/>
          <p:nvPr/>
        </p:nvSpPr>
        <p:spPr>
          <a:xfrm>
            <a:off x="335983" y="2707406"/>
            <a:ext cx="10973062" cy="1292662"/>
          </a:xfrm>
          <a:prstGeom prst="rect">
            <a:avLst/>
          </a:prstGeom>
          <a:noFill/>
        </p:spPr>
        <p:txBody>
          <a:bodyPr wrap="square">
            <a:spAutoFit/>
          </a:bodyPr>
          <a:lstStyle/>
          <a:p>
            <a:r>
              <a:rPr lang="en-US" sz="2000" dirty="0"/>
              <a:t>• Access to truly high-quality Japanese food rarely available through delivery</a:t>
            </a:r>
            <a:br>
              <a:rPr lang="en-US" sz="2000" dirty="0"/>
            </a:br>
            <a:r>
              <a:rPr lang="en-US" sz="2000" dirty="0"/>
              <a:t>• Introduction of authentic Japanese food culture and education</a:t>
            </a:r>
            <a:br>
              <a:rPr lang="en-US" sz="2000" dirty="0"/>
            </a:br>
            <a:r>
              <a:rPr lang="en-US" sz="2000" dirty="0"/>
              <a:t>• Curated recommendations beyond typical dining experiences</a:t>
            </a:r>
          </a:p>
          <a:p>
            <a:pPr>
              <a:buNone/>
            </a:pPr>
            <a:endParaRPr lang="ja-JP" altLang="en-US"/>
          </a:p>
        </p:txBody>
      </p:sp>
      <p:pic>
        <p:nvPicPr>
          <p:cNvPr id="5" name="Picture 4">
            <a:extLst>
              <a:ext uri="{FF2B5EF4-FFF2-40B4-BE49-F238E27FC236}">
                <a16:creationId xmlns:a16="http://schemas.microsoft.com/office/drawing/2014/main" id="{817D7903-3BFA-7A04-978F-EEE71EC77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982" y="3896725"/>
            <a:ext cx="4977250" cy="2268477"/>
          </a:xfrm>
          <a:prstGeom prst="rect">
            <a:avLst/>
          </a:prstGeom>
        </p:spPr>
      </p:pic>
      <p:sp>
        <p:nvSpPr>
          <p:cNvPr id="10" name="TextBox 9">
            <a:extLst>
              <a:ext uri="{FF2B5EF4-FFF2-40B4-BE49-F238E27FC236}">
                <a16:creationId xmlns:a16="http://schemas.microsoft.com/office/drawing/2014/main" id="{2EF1D29C-9E08-110B-DD97-0862FFAC6FB6}"/>
              </a:ext>
            </a:extLst>
          </p:cNvPr>
          <p:cNvSpPr txBox="1"/>
          <p:nvPr/>
        </p:nvSpPr>
        <p:spPr>
          <a:xfrm>
            <a:off x="7225401" y="6231282"/>
            <a:ext cx="6096000" cy="276999"/>
          </a:xfrm>
          <a:prstGeom prst="rect">
            <a:avLst/>
          </a:prstGeom>
          <a:noFill/>
        </p:spPr>
        <p:txBody>
          <a:bodyPr wrap="square">
            <a:spAutoFit/>
          </a:bodyPr>
          <a:lstStyle/>
          <a:p>
            <a:r>
              <a:rPr lang="en-US" sz="1200" dirty="0"/>
              <a:t>Curated premium Japanese lifestyle experience (Food × Sake)</a:t>
            </a:r>
            <a:endParaRPr lang="en-JP" sz="1200" dirty="0"/>
          </a:p>
        </p:txBody>
      </p:sp>
      <p:sp>
        <p:nvSpPr>
          <p:cNvPr id="12" name="TextBox 11">
            <a:extLst>
              <a:ext uri="{FF2B5EF4-FFF2-40B4-BE49-F238E27FC236}">
                <a16:creationId xmlns:a16="http://schemas.microsoft.com/office/drawing/2014/main" id="{14A441D8-D02F-BB43-2088-F916AB109B71}"/>
              </a:ext>
            </a:extLst>
          </p:cNvPr>
          <p:cNvSpPr txBox="1"/>
          <p:nvPr/>
        </p:nvSpPr>
        <p:spPr>
          <a:xfrm>
            <a:off x="335983" y="973972"/>
            <a:ext cx="6506306" cy="646331"/>
          </a:xfrm>
          <a:prstGeom prst="rect">
            <a:avLst/>
          </a:prstGeom>
          <a:noFill/>
        </p:spPr>
        <p:txBody>
          <a:bodyPr wrap="square">
            <a:spAutoFit/>
          </a:bodyPr>
          <a:lstStyle/>
          <a:p>
            <a:r>
              <a:rPr lang="en-US" sz="3600" dirty="0"/>
              <a:t>Value Proposition</a:t>
            </a:r>
          </a:p>
        </p:txBody>
      </p:sp>
    </p:spTree>
    <p:extLst>
      <p:ext uri="{BB962C8B-B14F-4D97-AF65-F5344CB8AC3E}">
        <p14:creationId xmlns:p14="http://schemas.microsoft.com/office/powerpoint/2010/main" val="227136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45DE-51F7-AC7F-3988-7860A4DE1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056547-F7CC-6782-0DEF-5FB9C9BA9063}"/>
              </a:ext>
            </a:extLst>
          </p:cNvPr>
          <p:cNvSpPr>
            <a:spLocks noGrp="1"/>
          </p:cNvSpPr>
          <p:nvPr>
            <p:ph type="title"/>
          </p:nvPr>
        </p:nvSpPr>
        <p:spPr>
          <a:xfrm>
            <a:off x="335983" y="1211021"/>
            <a:ext cx="9019031" cy="1743794"/>
          </a:xfrm>
        </p:spPr>
        <p:txBody>
          <a:bodyPr>
            <a:normAutofit/>
          </a:bodyPr>
          <a:lstStyle/>
          <a:p>
            <a:r>
              <a:rPr lang="en-US" sz="2800" dirty="0"/>
              <a:t>Exclusive experiences for Montecito residents</a:t>
            </a:r>
            <a:br>
              <a:rPr lang="en-US" dirty="0"/>
            </a:br>
            <a:br>
              <a:rPr lang="en-US" dirty="0"/>
            </a:br>
            <a:endParaRPr lang="en-JP" dirty="0"/>
          </a:p>
        </p:txBody>
      </p:sp>
      <p:sp>
        <p:nvSpPr>
          <p:cNvPr id="3" name="Content Placeholder 2">
            <a:extLst>
              <a:ext uri="{FF2B5EF4-FFF2-40B4-BE49-F238E27FC236}">
                <a16:creationId xmlns:a16="http://schemas.microsoft.com/office/drawing/2014/main" id="{3A5A2ECC-F94D-CEE5-1A8A-883E750DBDA9}"/>
              </a:ext>
            </a:extLst>
          </p:cNvPr>
          <p:cNvSpPr>
            <a:spLocks noGrp="1"/>
          </p:cNvSpPr>
          <p:nvPr>
            <p:ph idx="1"/>
          </p:nvPr>
        </p:nvSpPr>
        <p:spPr>
          <a:xfrm>
            <a:off x="2296697" y="4983901"/>
            <a:ext cx="6355214" cy="3490976"/>
          </a:xfrm>
        </p:spPr>
        <p:txBody>
          <a:bodyPr>
            <a:normAutofit/>
          </a:bodyPr>
          <a:lstStyle/>
          <a:p>
            <a:pPr marL="0" indent="0">
              <a:buNone/>
            </a:pPr>
            <a:r>
              <a:rPr lang="ja-JP" altLang="en-US" sz="2400"/>
              <a:t>モンテシト住民限定の特別体験</a:t>
            </a:r>
            <a:br>
              <a:rPr lang="en-US" altLang="ja-JP" dirty="0"/>
            </a:br>
            <a:r>
              <a:rPr lang="ja-JP" altLang="en-US"/>
              <a:t>・プールや共用施設での日本酒テイスティング</a:t>
            </a:r>
            <a:br>
              <a:rPr lang="ja-JP" altLang="en-US"/>
            </a:br>
            <a:r>
              <a:rPr lang="ja-JP" altLang="en-US"/>
              <a:t>・レジデンス限定の日本文化イベント</a:t>
            </a:r>
            <a:br>
              <a:rPr lang="ja-JP" altLang="en-US"/>
            </a:br>
            <a:r>
              <a:rPr lang="ja-JP" altLang="en-US"/>
              <a:t>・シェフやレストランとの特別コラボ体験</a:t>
            </a:r>
            <a:endParaRPr lang="en-US" dirty="0"/>
          </a:p>
        </p:txBody>
      </p:sp>
      <p:pic>
        <p:nvPicPr>
          <p:cNvPr id="4" name="Picture 3">
            <a:extLst>
              <a:ext uri="{FF2B5EF4-FFF2-40B4-BE49-F238E27FC236}">
                <a16:creationId xmlns:a16="http://schemas.microsoft.com/office/drawing/2014/main" id="{A500A0B1-EE38-E11F-211D-85D9EF9F6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7" name="TextBox 6">
            <a:extLst>
              <a:ext uri="{FF2B5EF4-FFF2-40B4-BE49-F238E27FC236}">
                <a16:creationId xmlns:a16="http://schemas.microsoft.com/office/drawing/2014/main" id="{6BFF7DED-DD0A-FD91-DE9F-A852E1719147}"/>
              </a:ext>
            </a:extLst>
          </p:cNvPr>
          <p:cNvSpPr txBox="1"/>
          <p:nvPr/>
        </p:nvSpPr>
        <p:spPr>
          <a:xfrm>
            <a:off x="335983" y="2286067"/>
            <a:ext cx="10973062" cy="1015663"/>
          </a:xfrm>
          <a:prstGeom prst="rect">
            <a:avLst/>
          </a:prstGeom>
          <a:noFill/>
        </p:spPr>
        <p:txBody>
          <a:bodyPr wrap="square">
            <a:spAutoFit/>
          </a:bodyPr>
          <a:lstStyle/>
          <a:p>
            <a:pPr>
              <a:buNone/>
            </a:pPr>
            <a:r>
              <a:rPr lang="en-US" sz="2000" dirty="0"/>
              <a:t>• Premium sake tasting events (poolside / amenities)</a:t>
            </a:r>
            <a:br>
              <a:rPr lang="en-US" sz="2000" dirty="0"/>
            </a:br>
            <a:r>
              <a:rPr lang="en-US" sz="2000" dirty="0"/>
              <a:t>• Japanese cultural events curated specifically for the residence</a:t>
            </a:r>
            <a:br>
              <a:rPr lang="en-US" sz="2000" dirty="0"/>
            </a:br>
            <a:r>
              <a:rPr lang="en-US" sz="2000" dirty="0"/>
              <a:t>• Private chef &amp; restaurant collaboration experiences</a:t>
            </a:r>
            <a:endParaRPr lang="ja-JP" altLang="en-US" sz="2000"/>
          </a:p>
        </p:txBody>
      </p:sp>
      <p:pic>
        <p:nvPicPr>
          <p:cNvPr id="6" name="Picture 5">
            <a:extLst>
              <a:ext uri="{FF2B5EF4-FFF2-40B4-BE49-F238E27FC236}">
                <a16:creationId xmlns:a16="http://schemas.microsoft.com/office/drawing/2014/main" id="{6C9C2F91-3AC2-8675-1F9D-7B16C39AC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1" y="3216391"/>
            <a:ext cx="4038787" cy="3251422"/>
          </a:xfrm>
          <a:prstGeom prst="rect">
            <a:avLst/>
          </a:prstGeom>
        </p:spPr>
      </p:pic>
      <p:sp>
        <p:nvSpPr>
          <p:cNvPr id="9" name="TextBox 8">
            <a:extLst>
              <a:ext uri="{FF2B5EF4-FFF2-40B4-BE49-F238E27FC236}">
                <a16:creationId xmlns:a16="http://schemas.microsoft.com/office/drawing/2014/main" id="{D605E39A-49D8-E3CC-01B5-A15891F8BCCC}"/>
              </a:ext>
            </a:extLst>
          </p:cNvPr>
          <p:cNvSpPr txBox="1"/>
          <p:nvPr/>
        </p:nvSpPr>
        <p:spPr>
          <a:xfrm>
            <a:off x="335983" y="949445"/>
            <a:ext cx="6096000" cy="584775"/>
          </a:xfrm>
          <a:prstGeom prst="rect">
            <a:avLst/>
          </a:prstGeom>
          <a:noFill/>
        </p:spPr>
        <p:txBody>
          <a:bodyPr wrap="square">
            <a:spAutoFit/>
          </a:bodyPr>
          <a:lstStyle/>
          <a:p>
            <a:r>
              <a:rPr lang="en-US" sz="3200" dirty="0"/>
              <a:t>Program Overview</a:t>
            </a:r>
          </a:p>
        </p:txBody>
      </p:sp>
    </p:spTree>
    <p:extLst>
      <p:ext uri="{BB962C8B-B14F-4D97-AF65-F5344CB8AC3E}">
        <p14:creationId xmlns:p14="http://schemas.microsoft.com/office/powerpoint/2010/main" val="287974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6B041-EBB8-39F7-1092-A131B5AF2C22}"/>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24C3FE0F-29D6-A2D7-F2A4-6729125DC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737" y="3680729"/>
            <a:ext cx="5158550" cy="2718339"/>
          </a:xfrm>
          <a:prstGeom prst="rect">
            <a:avLst/>
          </a:prstGeom>
        </p:spPr>
      </p:pic>
      <p:sp>
        <p:nvSpPr>
          <p:cNvPr id="2" name="Title 1">
            <a:extLst>
              <a:ext uri="{FF2B5EF4-FFF2-40B4-BE49-F238E27FC236}">
                <a16:creationId xmlns:a16="http://schemas.microsoft.com/office/drawing/2014/main" id="{9B86A067-DA9D-C76A-46FA-C7DF8D7C8732}"/>
              </a:ext>
            </a:extLst>
          </p:cNvPr>
          <p:cNvSpPr>
            <a:spLocks noGrp="1"/>
          </p:cNvSpPr>
          <p:nvPr>
            <p:ph type="title"/>
          </p:nvPr>
        </p:nvSpPr>
        <p:spPr>
          <a:xfrm>
            <a:off x="1015972" y="5342107"/>
            <a:ext cx="9019031" cy="1743794"/>
          </a:xfrm>
        </p:spPr>
        <p:txBody>
          <a:bodyPr>
            <a:normAutofit fontScale="90000"/>
          </a:bodyPr>
          <a:lstStyle/>
          <a:p>
            <a:r>
              <a:rPr lang="en-US" b="1" dirty="0"/>
              <a:t>How It Works</a:t>
            </a:r>
            <a:br>
              <a:rPr lang="en-US" b="1" dirty="0"/>
            </a:br>
            <a:br>
              <a:rPr lang="en-US" dirty="0"/>
            </a:br>
            <a:r>
              <a:rPr lang="en-US" dirty="0"/>
              <a:t>Event</a:t>
            </a:r>
            <a:br>
              <a:rPr lang="en-US" dirty="0"/>
            </a:br>
            <a:r>
              <a:rPr lang="en-US" dirty="0"/>
              <a:t>↓</a:t>
            </a:r>
            <a:br>
              <a:rPr lang="en-US" dirty="0"/>
            </a:br>
            <a:r>
              <a:rPr lang="en-US" dirty="0"/>
              <a:t>Resident Code</a:t>
            </a:r>
            <a:br>
              <a:rPr lang="en-US" dirty="0"/>
            </a:br>
            <a:r>
              <a:rPr lang="en-US" dirty="0"/>
              <a:t>↓</a:t>
            </a:r>
            <a:br>
              <a:rPr lang="en-US" dirty="0"/>
            </a:br>
            <a:r>
              <a:rPr lang="en-US" dirty="0"/>
              <a:t>Online Purchase</a:t>
            </a:r>
            <a:br>
              <a:rPr lang="en-US" dirty="0"/>
            </a:br>
            <a:r>
              <a:rPr lang="en-US" dirty="0"/>
              <a:t>↓</a:t>
            </a:r>
            <a:br>
              <a:rPr lang="en-US" dirty="0"/>
            </a:br>
            <a:r>
              <a:rPr lang="en-US" dirty="0"/>
              <a:t>Repeat</a:t>
            </a:r>
            <a:br>
              <a:rPr lang="en-US" dirty="0"/>
            </a:br>
            <a:br>
              <a:rPr lang="en-US" dirty="0"/>
            </a:br>
            <a:br>
              <a:rPr lang="en-US" dirty="0"/>
            </a:br>
            <a:br>
              <a:rPr lang="en-US" dirty="0"/>
            </a:br>
            <a:endParaRPr lang="en-JP" dirty="0"/>
          </a:p>
        </p:txBody>
      </p:sp>
      <p:pic>
        <p:nvPicPr>
          <p:cNvPr id="4" name="Picture 3">
            <a:extLst>
              <a:ext uri="{FF2B5EF4-FFF2-40B4-BE49-F238E27FC236}">
                <a16:creationId xmlns:a16="http://schemas.microsoft.com/office/drawing/2014/main" id="{F1131113-52AE-09E9-BBA0-FD05B57C7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pic>
        <p:nvPicPr>
          <p:cNvPr id="20" name="Picture 19">
            <a:extLst>
              <a:ext uri="{FF2B5EF4-FFF2-40B4-BE49-F238E27FC236}">
                <a16:creationId xmlns:a16="http://schemas.microsoft.com/office/drawing/2014/main" id="{77F51FCD-BEF9-DE81-E83E-66FE4BBA4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830" y="3429000"/>
            <a:ext cx="1655890" cy="2069862"/>
          </a:xfrm>
          <a:prstGeom prst="rect">
            <a:avLst/>
          </a:prstGeom>
        </p:spPr>
      </p:pic>
      <p:pic>
        <p:nvPicPr>
          <p:cNvPr id="24" name="Picture 23">
            <a:extLst>
              <a:ext uri="{FF2B5EF4-FFF2-40B4-BE49-F238E27FC236}">
                <a16:creationId xmlns:a16="http://schemas.microsoft.com/office/drawing/2014/main" id="{24D951C0-66B9-6D5F-3FE2-582CEDFF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6891" y="848846"/>
            <a:ext cx="3365953" cy="2016767"/>
          </a:xfrm>
          <a:prstGeom prst="rect">
            <a:avLst/>
          </a:prstGeom>
        </p:spPr>
      </p:pic>
      <p:pic>
        <p:nvPicPr>
          <p:cNvPr id="22" name="Picture 21">
            <a:extLst>
              <a:ext uri="{FF2B5EF4-FFF2-40B4-BE49-F238E27FC236}">
                <a16:creationId xmlns:a16="http://schemas.microsoft.com/office/drawing/2014/main" id="{9A4D5A9B-D7F2-706E-24A5-90079E2D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720" y="436239"/>
            <a:ext cx="2948567" cy="1965711"/>
          </a:xfrm>
          <a:prstGeom prst="rect">
            <a:avLst/>
          </a:prstGeom>
        </p:spPr>
      </p:pic>
      <p:pic>
        <p:nvPicPr>
          <p:cNvPr id="18" name="Picture 17">
            <a:extLst>
              <a:ext uri="{FF2B5EF4-FFF2-40B4-BE49-F238E27FC236}">
                <a16:creationId xmlns:a16="http://schemas.microsoft.com/office/drawing/2014/main" id="{C5C397BB-8AF5-9C9A-D381-416CEB67AA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2655" y="2401950"/>
            <a:ext cx="1614211" cy="2016767"/>
          </a:xfrm>
          <a:prstGeom prst="rect">
            <a:avLst/>
          </a:prstGeom>
        </p:spPr>
      </p:pic>
      <p:pic>
        <p:nvPicPr>
          <p:cNvPr id="28" name="Graphic 27" descr="Infinity outline">
            <a:extLst>
              <a:ext uri="{FF2B5EF4-FFF2-40B4-BE49-F238E27FC236}">
                <a16:creationId xmlns:a16="http://schemas.microsoft.com/office/drawing/2014/main" id="{661619D7-EC1B-4608-156B-516B296B95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776053">
            <a:off x="7548582" y="1674678"/>
            <a:ext cx="2841597" cy="2841597"/>
          </a:xfrm>
          <a:prstGeom prst="rect">
            <a:avLst/>
          </a:prstGeom>
          <a:effectLst>
            <a:glow rad="139700">
              <a:schemeClr val="tx1">
                <a:lumMod val="10000"/>
                <a:lumOff val="90000"/>
                <a:alpha val="40000"/>
              </a:schemeClr>
            </a:glow>
            <a:reflection blurRad="6350" stA="50000" endA="275" endPos="40000" dist="101600" dir="5400000" sy="-100000" algn="bl" rotWithShape="0"/>
          </a:effectLst>
        </p:spPr>
      </p:pic>
    </p:spTree>
    <p:extLst>
      <p:ext uri="{BB962C8B-B14F-4D97-AF65-F5344CB8AC3E}">
        <p14:creationId xmlns:p14="http://schemas.microsoft.com/office/powerpoint/2010/main" val="2022525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122C-F475-D39F-E596-E51CE21FC48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4414A5-876E-8744-347F-B1663127F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7" name="TextBox 6">
            <a:extLst>
              <a:ext uri="{FF2B5EF4-FFF2-40B4-BE49-F238E27FC236}">
                <a16:creationId xmlns:a16="http://schemas.microsoft.com/office/drawing/2014/main" id="{F8759456-CFD1-9C7B-CDB9-9038BE71EF38}"/>
              </a:ext>
            </a:extLst>
          </p:cNvPr>
          <p:cNvSpPr txBox="1"/>
          <p:nvPr/>
        </p:nvSpPr>
        <p:spPr>
          <a:xfrm>
            <a:off x="429768" y="2547342"/>
            <a:ext cx="9410836" cy="2092881"/>
          </a:xfrm>
          <a:prstGeom prst="rect">
            <a:avLst/>
          </a:prstGeom>
          <a:noFill/>
        </p:spPr>
        <p:txBody>
          <a:bodyPr wrap="square">
            <a:spAutoFit/>
          </a:bodyPr>
          <a:lstStyle/>
          <a:p>
            <a:r>
              <a:rPr lang="en-US" sz="2800" dirty="0"/>
              <a:t>Private curated delivery service</a:t>
            </a:r>
            <a:br>
              <a:rPr lang="en-US" dirty="0"/>
            </a:br>
            <a:endParaRPr lang="en-US" dirty="0"/>
          </a:p>
          <a:p>
            <a:br>
              <a:rPr lang="ja-JP" altLang="en-US" sz="1600"/>
            </a:br>
            <a:r>
              <a:rPr lang="en-US" sz="1600" dirty="0"/>
              <a:t>• Bento and meals prepared by well-known chefs and restaurants</a:t>
            </a:r>
            <a:br>
              <a:rPr lang="en-US" sz="1600" dirty="0"/>
            </a:br>
            <a:r>
              <a:rPr lang="en-US" sz="1600" dirty="0"/>
              <a:t>• Delivered exclusively for Montecito residents</a:t>
            </a:r>
            <a:br>
              <a:rPr lang="en-US" sz="1600" dirty="0"/>
            </a:br>
            <a:r>
              <a:rPr lang="en-US" sz="1600" dirty="0"/>
              <a:t>• Bringing restaurant-level experiences into the home</a:t>
            </a:r>
          </a:p>
          <a:p>
            <a:pPr>
              <a:buNone/>
            </a:pPr>
            <a:endParaRPr lang="ja-JP" altLang="en-US" sz="1600"/>
          </a:p>
        </p:txBody>
      </p:sp>
      <p:sp>
        <p:nvSpPr>
          <p:cNvPr id="8" name="TextBox 7">
            <a:extLst>
              <a:ext uri="{FF2B5EF4-FFF2-40B4-BE49-F238E27FC236}">
                <a16:creationId xmlns:a16="http://schemas.microsoft.com/office/drawing/2014/main" id="{8942023D-F1FC-C967-2E70-732E088F40DF}"/>
              </a:ext>
            </a:extLst>
          </p:cNvPr>
          <p:cNvSpPr txBox="1"/>
          <p:nvPr/>
        </p:nvSpPr>
        <p:spPr>
          <a:xfrm>
            <a:off x="429768" y="4906043"/>
            <a:ext cx="4123728" cy="1015663"/>
          </a:xfrm>
          <a:prstGeom prst="rect">
            <a:avLst/>
          </a:prstGeom>
          <a:noFill/>
        </p:spPr>
        <p:txBody>
          <a:bodyPr wrap="square">
            <a:spAutoFit/>
          </a:bodyPr>
          <a:lstStyle/>
          <a:p>
            <a:r>
              <a:rPr lang="ja-JP" altLang="en-US"/>
              <a:t>特別キュレーションデリバリー</a:t>
            </a:r>
          </a:p>
          <a:p>
            <a:r>
              <a:rPr lang="ja-JP" altLang="en-US" sz="1400"/>
              <a:t>・有名シェフ・レストランによるお弁当提供</a:t>
            </a:r>
            <a:br>
              <a:rPr lang="ja-JP" altLang="en-US" sz="1400"/>
            </a:br>
            <a:r>
              <a:rPr lang="ja-JP" altLang="en-US" sz="1400"/>
              <a:t>・モンテシト住民限定での宅配</a:t>
            </a:r>
            <a:br>
              <a:rPr lang="ja-JP" altLang="en-US" sz="1400"/>
            </a:br>
            <a:r>
              <a:rPr lang="ja-JP" altLang="en-US" sz="1400"/>
              <a:t>・レストランクオリティを自宅で実現</a:t>
            </a:r>
          </a:p>
        </p:txBody>
      </p:sp>
      <p:sp>
        <p:nvSpPr>
          <p:cNvPr id="11" name="TextBox 10">
            <a:extLst>
              <a:ext uri="{FF2B5EF4-FFF2-40B4-BE49-F238E27FC236}">
                <a16:creationId xmlns:a16="http://schemas.microsoft.com/office/drawing/2014/main" id="{3CC07EEE-3817-F9A2-5035-6CC096012B25}"/>
              </a:ext>
            </a:extLst>
          </p:cNvPr>
          <p:cNvSpPr txBox="1"/>
          <p:nvPr/>
        </p:nvSpPr>
        <p:spPr>
          <a:xfrm>
            <a:off x="429768" y="1316200"/>
            <a:ext cx="6096000" cy="584775"/>
          </a:xfrm>
          <a:prstGeom prst="rect">
            <a:avLst/>
          </a:prstGeom>
          <a:noFill/>
        </p:spPr>
        <p:txBody>
          <a:bodyPr wrap="square">
            <a:spAutoFit/>
          </a:bodyPr>
          <a:lstStyle/>
          <a:p>
            <a:r>
              <a:rPr lang="en-US" sz="3200" dirty="0"/>
              <a:t>Curated Delivery Experience</a:t>
            </a:r>
          </a:p>
        </p:txBody>
      </p:sp>
      <p:pic>
        <p:nvPicPr>
          <p:cNvPr id="13" name="Picture 12" descr="A bowl of soup and rice on a tray&#10;&#10;Description automatically generated">
            <a:extLst>
              <a:ext uri="{FF2B5EF4-FFF2-40B4-BE49-F238E27FC236}">
                <a16:creationId xmlns:a16="http://schemas.microsoft.com/office/drawing/2014/main" id="{DCF88A5A-DA1F-E583-7C1A-4454279A1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338" y="3391812"/>
            <a:ext cx="4542692" cy="3028461"/>
          </a:xfrm>
          <a:prstGeom prst="rect">
            <a:avLst/>
          </a:prstGeom>
        </p:spPr>
      </p:pic>
    </p:spTree>
    <p:extLst>
      <p:ext uri="{BB962C8B-B14F-4D97-AF65-F5344CB8AC3E}">
        <p14:creationId xmlns:p14="http://schemas.microsoft.com/office/powerpoint/2010/main" val="2512360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122C-F475-D39F-E596-E51CE21FC48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4414A5-876E-8744-347F-B1663127F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284779"/>
            <a:ext cx="1866929" cy="385054"/>
          </a:xfrm>
          <a:prstGeom prst="rect">
            <a:avLst/>
          </a:prstGeom>
        </p:spPr>
      </p:pic>
      <p:sp>
        <p:nvSpPr>
          <p:cNvPr id="11" name="TextBox 10">
            <a:extLst>
              <a:ext uri="{FF2B5EF4-FFF2-40B4-BE49-F238E27FC236}">
                <a16:creationId xmlns:a16="http://schemas.microsoft.com/office/drawing/2014/main" id="{AE8C2CCC-D680-CFBE-9ECF-6D39CB5C3551}"/>
              </a:ext>
            </a:extLst>
          </p:cNvPr>
          <p:cNvSpPr txBox="1"/>
          <p:nvPr/>
        </p:nvSpPr>
        <p:spPr>
          <a:xfrm>
            <a:off x="341956" y="2223331"/>
            <a:ext cx="7543744" cy="461665"/>
          </a:xfrm>
          <a:prstGeom prst="rect">
            <a:avLst/>
          </a:prstGeom>
          <a:noFill/>
        </p:spPr>
        <p:txBody>
          <a:bodyPr wrap="square">
            <a:spAutoFit/>
          </a:bodyPr>
          <a:lstStyle/>
          <a:p>
            <a:r>
              <a:rPr lang="en-US" sz="2400" dirty="0"/>
              <a:t>A concierge-style experience within the residence</a:t>
            </a:r>
          </a:p>
        </p:txBody>
      </p:sp>
      <p:sp>
        <p:nvSpPr>
          <p:cNvPr id="13" name="TextBox 12">
            <a:extLst>
              <a:ext uri="{FF2B5EF4-FFF2-40B4-BE49-F238E27FC236}">
                <a16:creationId xmlns:a16="http://schemas.microsoft.com/office/drawing/2014/main" id="{EA316F4F-EC14-03EA-816C-3293F0796386}"/>
              </a:ext>
            </a:extLst>
          </p:cNvPr>
          <p:cNvSpPr txBox="1"/>
          <p:nvPr/>
        </p:nvSpPr>
        <p:spPr>
          <a:xfrm>
            <a:off x="341956" y="2901142"/>
            <a:ext cx="8153344" cy="646331"/>
          </a:xfrm>
          <a:prstGeom prst="rect">
            <a:avLst/>
          </a:prstGeom>
          <a:noFill/>
        </p:spPr>
        <p:txBody>
          <a:bodyPr wrap="square">
            <a:spAutoFit/>
          </a:bodyPr>
          <a:lstStyle/>
          <a:p>
            <a:r>
              <a:rPr lang="en-US" dirty="0"/>
              <a:t>This program introduces a level of service typically found in luxury hotels,</a:t>
            </a:r>
            <a:br>
              <a:rPr lang="en-US" dirty="0"/>
            </a:br>
            <a:r>
              <a:rPr lang="en-US" dirty="0"/>
              <a:t>now brought directly into residential living.</a:t>
            </a:r>
          </a:p>
        </p:txBody>
      </p:sp>
      <p:sp>
        <p:nvSpPr>
          <p:cNvPr id="15" name="TextBox 14">
            <a:extLst>
              <a:ext uri="{FF2B5EF4-FFF2-40B4-BE49-F238E27FC236}">
                <a16:creationId xmlns:a16="http://schemas.microsoft.com/office/drawing/2014/main" id="{801F9C80-0C4A-1922-2C06-1E3F73DA5019}"/>
              </a:ext>
            </a:extLst>
          </p:cNvPr>
          <p:cNvSpPr txBox="1"/>
          <p:nvPr/>
        </p:nvSpPr>
        <p:spPr>
          <a:xfrm>
            <a:off x="341956" y="5154011"/>
            <a:ext cx="6096000" cy="369332"/>
          </a:xfrm>
          <a:prstGeom prst="rect">
            <a:avLst/>
          </a:prstGeom>
          <a:noFill/>
        </p:spPr>
        <p:txBody>
          <a:bodyPr wrap="square">
            <a:spAutoFit/>
          </a:bodyPr>
          <a:lstStyle/>
          <a:p>
            <a:r>
              <a:rPr lang="ja-JP" altLang="en-US"/>
              <a:t>一流ホテルのコンシェルジュ体験をレジデンスへ</a:t>
            </a:r>
            <a:endParaRPr lang="en-US" dirty="0"/>
          </a:p>
        </p:txBody>
      </p:sp>
      <p:sp>
        <p:nvSpPr>
          <p:cNvPr id="17" name="TextBox 16">
            <a:extLst>
              <a:ext uri="{FF2B5EF4-FFF2-40B4-BE49-F238E27FC236}">
                <a16:creationId xmlns:a16="http://schemas.microsoft.com/office/drawing/2014/main" id="{A6268504-1718-FD5C-2F31-89D4A5F1D3A9}"/>
              </a:ext>
            </a:extLst>
          </p:cNvPr>
          <p:cNvSpPr txBox="1"/>
          <p:nvPr/>
        </p:nvSpPr>
        <p:spPr>
          <a:xfrm>
            <a:off x="429768" y="5565130"/>
            <a:ext cx="6096000" cy="461665"/>
          </a:xfrm>
          <a:prstGeom prst="rect">
            <a:avLst/>
          </a:prstGeom>
          <a:noFill/>
        </p:spPr>
        <p:txBody>
          <a:bodyPr wrap="square">
            <a:spAutoFit/>
          </a:bodyPr>
          <a:lstStyle/>
          <a:p>
            <a:r>
              <a:rPr lang="ja-JP" altLang="en-US" sz="1200"/>
              <a:t>本来ホテルでしか受けられないようなサービスを、</a:t>
            </a:r>
            <a:br>
              <a:rPr lang="ja-JP" altLang="en-US" sz="1200"/>
            </a:br>
            <a:r>
              <a:rPr lang="ja-JP" altLang="en-US" sz="1200"/>
              <a:t>アパートメントで実現します</a:t>
            </a:r>
          </a:p>
        </p:txBody>
      </p:sp>
      <p:sp>
        <p:nvSpPr>
          <p:cNvPr id="21" name="Title 20">
            <a:extLst>
              <a:ext uri="{FF2B5EF4-FFF2-40B4-BE49-F238E27FC236}">
                <a16:creationId xmlns:a16="http://schemas.microsoft.com/office/drawing/2014/main" id="{4A2D6E2D-18A0-3720-15DF-27EC083863B2}"/>
              </a:ext>
            </a:extLst>
          </p:cNvPr>
          <p:cNvSpPr>
            <a:spLocks noGrp="1"/>
          </p:cNvSpPr>
          <p:nvPr>
            <p:ph type="title"/>
          </p:nvPr>
        </p:nvSpPr>
        <p:spPr>
          <a:xfrm>
            <a:off x="341956" y="831205"/>
            <a:ext cx="10652760" cy="969264"/>
          </a:xfrm>
        </p:spPr>
        <p:txBody>
          <a:bodyPr/>
          <a:lstStyle/>
          <a:p>
            <a:r>
              <a:rPr lang="en-US" dirty="0"/>
              <a:t>Luxury Differentiation</a:t>
            </a:r>
            <a:r>
              <a:rPr lang="ja-JP" altLang="en-US"/>
              <a:t>１</a:t>
            </a:r>
            <a:br>
              <a:rPr lang="en-US" dirty="0"/>
            </a:br>
            <a:r>
              <a:rPr lang="en-US" sz="2000" dirty="0" err="1"/>
              <a:t>差別化</a:t>
            </a:r>
            <a:endParaRPr lang="en-US" sz="2000" dirty="0"/>
          </a:p>
        </p:txBody>
      </p:sp>
      <p:pic>
        <p:nvPicPr>
          <p:cNvPr id="23" name="Picture 22" descr="A restaurant with a large counter&#10;&#10;Description automatically generated">
            <a:extLst>
              <a:ext uri="{FF2B5EF4-FFF2-40B4-BE49-F238E27FC236}">
                <a16:creationId xmlns:a16="http://schemas.microsoft.com/office/drawing/2014/main" id="{16DA9E4E-2F75-83F7-EBA6-13A496B06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680" y="3654493"/>
            <a:ext cx="5154649" cy="2887489"/>
          </a:xfrm>
          <a:prstGeom prst="rect">
            <a:avLst/>
          </a:prstGeom>
        </p:spPr>
      </p:pic>
    </p:spTree>
    <p:extLst>
      <p:ext uri="{BB962C8B-B14F-4D97-AF65-F5344CB8AC3E}">
        <p14:creationId xmlns:p14="http://schemas.microsoft.com/office/powerpoint/2010/main" val="3740695941"/>
      </p:ext>
    </p:extLst>
  </p:cSld>
  <p:clrMapOvr>
    <a:masterClrMapping/>
  </p:clrMapOvr>
</p:sld>
</file>

<file path=ppt/theme/theme1.xml><?xml version="1.0" encoding="utf-8"?>
<a:theme xmlns:a="http://schemas.openxmlformats.org/drawingml/2006/main" name="Dune">
  <a:themeElements>
    <a:clrScheme name="Dun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docProps/app.xml><?xml version="1.0" encoding="utf-8"?>
<Properties xmlns="http://schemas.openxmlformats.org/officeDocument/2006/extended-properties" xmlns:vt="http://schemas.openxmlformats.org/officeDocument/2006/docPropsVTypes">
  <Template>office theme</Template>
  <TotalTime>420</TotalTime>
  <Words>1088</Words>
  <Application>Microsoft Macintosh PowerPoint</Application>
  <PresentationFormat>Widescreen</PresentationFormat>
  <Paragraphs>88</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Freestyle Script</vt:lpstr>
      <vt:lpstr>Neue Haas Grotesk Text Pro</vt:lpstr>
      <vt:lpstr>Dune</vt:lpstr>
      <vt:lpstr>Luxury Japanese Cultural Experience for Montecito Residents</vt:lpstr>
      <vt:lpstr>A curated Japanese lifestyle experience designed to bring exclusive, high-quality food, culture, and hospitality directly into the Montecito community.</vt:lpstr>
      <vt:lpstr>Why Miho Nobusawa      • Direct access to luxury residential communities • Strong network in Los Angeles • Proven ability to connect Japanese brands with U.S. market ・高級レジデンスへの直接アクセス ・ロサンゼルスでのネットワーク ・日米ビジネスをつなぐ実績  </vt:lpstr>
      <vt:lpstr>Founder’s Vision       Based on over 10 years of living in luxury residences in Los Angeles, Miho Nobusawa has developed a deep understanding of resident lifestyle, preferences, and expectations. She has frequently been asked about premium Japanese restaurants, lifestyle choices, and wellness routines—leading to the creation of this program.  ロサンゼルスの高級レジデンスに約10年住んだ経験から、 住民のライフスタイルやニーズを深く理解。 これまで多くの住民の方から、日本食レストランや食生活、美容について相談を受けてきた経験をもとに、このプログラムを企画しました。 </vt:lpstr>
      <vt:lpstr>Bringing authentic Japanese culinary culture into everyday life  </vt:lpstr>
      <vt:lpstr>Exclusive experiences for Montecito residents  </vt:lpstr>
      <vt:lpstr>How It Works  Event ↓ Resident Code ↓ Online Purchase ↓ Repeat    </vt:lpstr>
      <vt:lpstr>PowerPoint Presentation</vt:lpstr>
      <vt:lpstr>Luxury Differentiation１ 差別化</vt:lpstr>
      <vt:lpstr>Luxury Differentiation２ 差別化 </vt:lpstr>
      <vt:lpstr>Resident Benefits ベネフィット </vt:lpstr>
      <vt:lpstr>Exclusive Resident Privileges  </vt:lpstr>
      <vt:lpstr>Why Now </vt:lpstr>
      <vt:lpstr>ポジショニング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Miho Nobusawa</cp:lastModifiedBy>
  <cp:revision>17</cp:revision>
  <dcterms:created xsi:type="dcterms:W3CDTF">2013-07-15T20:26:40Z</dcterms:created>
  <dcterms:modified xsi:type="dcterms:W3CDTF">2026-03-28T02:17:36Z</dcterms:modified>
</cp:coreProperties>
</file>